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256" r:id="rId2"/>
    <p:sldId id="272" r:id="rId3"/>
    <p:sldId id="273" r:id="rId4"/>
    <p:sldId id="275" r:id="rId5"/>
    <p:sldId id="274" r:id="rId6"/>
    <p:sldId id="271" r:id="rId7"/>
    <p:sldId id="267" r:id="rId8"/>
  </p:sldIdLst>
  <p:sldSz cx="12192000" cy="6858000"/>
  <p:notesSz cx="6858000" cy="9144000"/>
  <p:embeddedFontLst>
    <p:embeddedFont>
      <p:font typeface="Calibri" panose="020F0502020204030204" pitchFamily="34" charset="0"/>
      <p:regular r:id="rId10"/>
      <p:bold r:id="rId11"/>
      <p:italic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9" roundtripDataSignature="AMtx7mhlU0jofmzG7eXhQkePhh0TpFLm2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4" autoAdjust="0"/>
    <p:restoredTop sz="94648"/>
  </p:normalViewPr>
  <p:slideViewPr>
    <p:cSldViewPr snapToGrid="0">
      <p:cViewPr varScale="1">
        <p:scale>
          <a:sx n="85" d="100"/>
          <a:sy n="85" d="100"/>
        </p:scale>
        <p:origin x="192" y="7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51" Type="http://schemas.openxmlformats.org/officeDocument/2006/relationships/viewProps" Target="viewProps.xml"/><Relationship Id="rId3" Type="http://schemas.openxmlformats.org/officeDocument/2006/relationships/slide" Target="slides/slide2.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3.fntdata"/><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3" Type="http://schemas.openxmlformats.org/officeDocument/2006/relationships/tableStyles" Target="tableStyles.xml"/><Relationship Id="rId5" Type="http://schemas.openxmlformats.org/officeDocument/2006/relationships/slide" Target="slides/slide4.xml"/><Relationship Id="rId49" Type="http://customschemas.google.com/relationships/presentationmetadata" Target="metadata"/><Relationship Id="rId10" Type="http://schemas.openxmlformats.org/officeDocument/2006/relationships/font" Target="fonts/font1.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9" name="Google Shape;43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61701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9" name="Google Shape;43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73388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9" name="Google Shape;43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30219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9" name="Google Shape;43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06762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9" name="Google Shape;43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61701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5" name="Google Shape;54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1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hyperlink" Target="https://twitter.com/TNETSpl" TargetMode="External"/><Relationship Id="rId3" Type="http://schemas.openxmlformats.org/officeDocument/2006/relationships/image" Target="../media/image3.jpg"/><Relationship Id="rId7" Type="http://schemas.openxmlformats.org/officeDocument/2006/relationships/image" Target="../media/image5.png"/><Relationship Id="rId12" Type="http://schemas.openxmlformats.org/officeDocument/2006/relationships/hyperlink" Target="http://tnetsglobal.com/"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www.instagram.com/tnetsglobal/" TargetMode="External"/><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hyperlink" Target="https://www.facebook.com/tnets" TargetMode="External"/><Relationship Id="rId4" Type="http://schemas.openxmlformats.org/officeDocument/2006/relationships/hyperlink" Target="https://www.linkedin.com/company/tnetsglobal/" TargetMode="External"/><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p:nvPr/>
        </p:nvSpPr>
        <p:spPr>
          <a:xfrm>
            <a:off x="-11339" y="0"/>
            <a:ext cx="81103" cy="6858000"/>
          </a:xfrm>
          <a:prstGeom prst="rect">
            <a:avLst/>
          </a:prstGeom>
          <a:solidFill>
            <a:srgbClr val="01091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89" name="Google Shape;89;p1"/>
          <p:cNvSpPr/>
          <p:nvPr/>
        </p:nvSpPr>
        <p:spPr>
          <a:xfrm>
            <a:off x="52342" y="0"/>
            <a:ext cx="106309" cy="6858000"/>
          </a:xfrm>
          <a:prstGeom prst="rect">
            <a:avLst/>
          </a:prstGeom>
          <a:solidFill>
            <a:srgbClr val="13294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90" name="Google Shape;90;p1"/>
          <p:cNvSpPr/>
          <p:nvPr/>
        </p:nvSpPr>
        <p:spPr>
          <a:xfrm>
            <a:off x="147597" y="0"/>
            <a:ext cx="149469" cy="6858000"/>
          </a:xfrm>
          <a:prstGeom prst="rect">
            <a:avLst/>
          </a:prstGeom>
          <a:solidFill>
            <a:srgbClr val="0645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91" name="Google Shape;91;p1"/>
          <p:cNvSpPr/>
          <p:nvPr/>
        </p:nvSpPr>
        <p:spPr>
          <a:xfrm>
            <a:off x="300164" y="0"/>
            <a:ext cx="149469" cy="6858000"/>
          </a:xfrm>
          <a:prstGeom prst="rect">
            <a:avLst/>
          </a:prstGeom>
          <a:solidFill>
            <a:srgbClr val="185F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92" name="Google Shape;92;p1"/>
          <p:cNvSpPr/>
          <p:nvPr/>
        </p:nvSpPr>
        <p:spPr>
          <a:xfrm>
            <a:off x="442071" y="0"/>
            <a:ext cx="147759" cy="6858000"/>
          </a:xfrm>
          <a:prstGeom prst="rect">
            <a:avLst/>
          </a:prstGeom>
          <a:solidFill>
            <a:srgbClr val="BEE4F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93" name="Google Shape;93;p1"/>
          <p:cNvSpPr/>
          <p:nvPr/>
        </p:nvSpPr>
        <p:spPr>
          <a:xfrm>
            <a:off x="12081164" y="0"/>
            <a:ext cx="110836" cy="6858000"/>
          </a:xfrm>
          <a:prstGeom prst="rect">
            <a:avLst/>
          </a:prstGeom>
          <a:solidFill>
            <a:srgbClr val="A6AEB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pic>
        <p:nvPicPr>
          <p:cNvPr id="94" name="Google Shape;94;p1" descr="A picture containing icon&#10;&#10;Description automatically generated"/>
          <p:cNvPicPr preferRelativeResize="0"/>
          <p:nvPr/>
        </p:nvPicPr>
        <p:blipFill rotWithShape="1">
          <a:blip r:embed="rId3">
            <a:alphaModFix/>
          </a:blip>
          <a:srcRect/>
          <a:stretch/>
        </p:blipFill>
        <p:spPr>
          <a:xfrm>
            <a:off x="6832186" y="3914041"/>
            <a:ext cx="3162430" cy="860181"/>
          </a:xfrm>
          <a:prstGeom prst="rect">
            <a:avLst/>
          </a:prstGeom>
          <a:noFill/>
          <a:ln>
            <a:noFill/>
          </a:ln>
        </p:spPr>
      </p:pic>
      <p:sp>
        <p:nvSpPr>
          <p:cNvPr id="95" name="Google Shape;95;p1"/>
          <p:cNvSpPr txBox="1"/>
          <p:nvPr/>
        </p:nvSpPr>
        <p:spPr>
          <a:xfrm>
            <a:off x="4834890" y="4910666"/>
            <a:ext cx="5350512" cy="307736"/>
          </a:xfrm>
          <a:prstGeom prst="rect">
            <a:avLst/>
          </a:prstGeom>
          <a:noFill/>
          <a:ln>
            <a:noFill/>
          </a:ln>
        </p:spPr>
        <p:txBody>
          <a:bodyPr spcFirstLastPara="1" wrap="square" lIns="91425" tIns="45700" rIns="91425" bIns="45700" anchor="t" anchorCtr="0">
            <a:spAutoFit/>
          </a:bodyPr>
          <a:lstStyle/>
          <a:p>
            <a:pPr algn="r"/>
            <a:r>
              <a:rPr lang="en-SG" b="1" dirty="0"/>
              <a:t>Lead Customs Broker Solution</a:t>
            </a:r>
            <a:endParaRPr lang="en-SG" dirty="0"/>
          </a:p>
        </p:txBody>
      </p:sp>
      <p:sp>
        <p:nvSpPr>
          <p:cNvPr id="97" name="Google Shape;97;p1"/>
          <p:cNvSpPr/>
          <p:nvPr/>
        </p:nvSpPr>
        <p:spPr>
          <a:xfrm>
            <a:off x="7687733" y="5370723"/>
            <a:ext cx="2438400" cy="45719"/>
          </a:xfrm>
          <a:prstGeom prst="rect">
            <a:avLst/>
          </a:prstGeom>
          <a:solidFill>
            <a:srgbClr val="BEE4F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98" name="Google Shape;98;p1"/>
          <p:cNvSpPr/>
          <p:nvPr/>
        </p:nvSpPr>
        <p:spPr>
          <a:xfrm>
            <a:off x="11159296" y="3911458"/>
            <a:ext cx="147759" cy="361975"/>
          </a:xfrm>
          <a:prstGeom prst="rect">
            <a:avLst/>
          </a:prstGeom>
          <a:solidFill>
            <a:srgbClr val="0645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99" name="Google Shape;99;p1"/>
          <p:cNvSpPr/>
          <p:nvPr/>
        </p:nvSpPr>
        <p:spPr>
          <a:xfrm>
            <a:off x="11154226" y="4835054"/>
            <a:ext cx="147759" cy="361975"/>
          </a:xfrm>
          <a:prstGeom prst="rect">
            <a:avLst/>
          </a:prstGeom>
          <a:solidFill>
            <a:srgbClr val="185F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100" name="Google Shape;100;p1"/>
          <p:cNvSpPr/>
          <p:nvPr/>
        </p:nvSpPr>
        <p:spPr>
          <a:xfrm>
            <a:off x="11154225" y="5754996"/>
            <a:ext cx="147759" cy="361975"/>
          </a:xfrm>
          <a:prstGeom prst="rect">
            <a:avLst/>
          </a:prstGeom>
          <a:solidFill>
            <a:srgbClr val="BEE4F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8"/>
          <p:cNvSpPr txBox="1"/>
          <p:nvPr/>
        </p:nvSpPr>
        <p:spPr>
          <a:xfrm>
            <a:off x="872066" y="406399"/>
            <a:ext cx="8591973" cy="461624"/>
          </a:xfrm>
          <a:prstGeom prst="rect">
            <a:avLst/>
          </a:prstGeom>
          <a:noFill/>
          <a:ln>
            <a:noFill/>
          </a:ln>
        </p:spPr>
        <p:txBody>
          <a:bodyPr spcFirstLastPara="1" wrap="square" lIns="91425" tIns="45700" rIns="91425" bIns="45700" anchor="t" anchorCtr="0">
            <a:spAutoFit/>
          </a:bodyPr>
          <a:lstStyle/>
          <a:p>
            <a:pPr>
              <a:buSzPts val="1800"/>
            </a:pPr>
            <a:r>
              <a:rPr lang="en-US" sz="2400" dirty="0">
                <a:solidFill>
                  <a:srgbClr val="185F9E"/>
                </a:solidFill>
                <a:latin typeface="Calibri" panose="020F0502020204030204" pitchFamily="34" charset="0"/>
                <a:ea typeface="Open Sans"/>
                <a:cs typeface="Calibri" panose="020F0502020204030204" pitchFamily="34" charset="0"/>
                <a:sym typeface="Open Sans"/>
              </a:rPr>
              <a:t>Customs Declaration Volume By Client </a:t>
            </a:r>
          </a:p>
        </p:txBody>
      </p:sp>
      <p:pic>
        <p:nvPicPr>
          <p:cNvPr id="442" name="Google Shape;442;p8" descr="A picture containing icon&#10;&#10;Description automatically generated"/>
          <p:cNvPicPr preferRelativeResize="0"/>
          <p:nvPr/>
        </p:nvPicPr>
        <p:blipFill rotWithShape="1">
          <a:blip r:embed="rId3">
            <a:alphaModFix/>
          </a:blip>
          <a:srcRect/>
          <a:stretch/>
        </p:blipFill>
        <p:spPr>
          <a:xfrm>
            <a:off x="10856987" y="6323245"/>
            <a:ext cx="990197" cy="269334"/>
          </a:xfrm>
          <a:prstGeom prst="rect">
            <a:avLst/>
          </a:prstGeom>
          <a:noFill/>
          <a:ln>
            <a:noFill/>
          </a:ln>
        </p:spPr>
      </p:pic>
      <p:sp>
        <p:nvSpPr>
          <p:cNvPr id="446" name="Google Shape;446;p8"/>
          <p:cNvSpPr/>
          <p:nvPr/>
        </p:nvSpPr>
        <p:spPr>
          <a:xfrm>
            <a:off x="12081164" y="0"/>
            <a:ext cx="110836" cy="6858000"/>
          </a:xfrm>
          <a:prstGeom prst="rect">
            <a:avLst/>
          </a:prstGeom>
          <a:solidFill>
            <a:srgbClr val="A6AEB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452" name="Google Shape;452;p8"/>
          <p:cNvSpPr/>
          <p:nvPr/>
        </p:nvSpPr>
        <p:spPr>
          <a:xfrm>
            <a:off x="2477314" y="1344809"/>
            <a:ext cx="1478099" cy="2321257"/>
          </a:xfrm>
          <a:prstGeom prst="rect">
            <a:avLst/>
          </a:pr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454" name="Google Shape;454;p8"/>
          <p:cNvSpPr/>
          <p:nvPr/>
        </p:nvSpPr>
        <p:spPr>
          <a:xfrm rot="5400000">
            <a:off x="2376544" y="2185728"/>
            <a:ext cx="115000" cy="237013"/>
          </a:xfrm>
          <a:prstGeom prst="rect">
            <a:avLst/>
          </a:prstGeom>
          <a:solidFill>
            <a:srgbClr val="0645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455" name="Google Shape;455;p8"/>
          <p:cNvSpPr/>
          <p:nvPr/>
        </p:nvSpPr>
        <p:spPr>
          <a:xfrm rot="5400000">
            <a:off x="2376543" y="2542677"/>
            <a:ext cx="115000" cy="237013"/>
          </a:xfrm>
          <a:prstGeom prst="rect">
            <a:avLst/>
          </a:prstGeom>
          <a:solidFill>
            <a:srgbClr val="185F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456" name="Google Shape;456;p8"/>
          <p:cNvSpPr/>
          <p:nvPr/>
        </p:nvSpPr>
        <p:spPr>
          <a:xfrm rot="5400000">
            <a:off x="2376543" y="2904652"/>
            <a:ext cx="115000" cy="237013"/>
          </a:xfrm>
          <a:prstGeom prst="rect">
            <a:avLst/>
          </a:prstGeom>
          <a:solidFill>
            <a:srgbClr val="BEE4F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18" name="Google Shape;434;p7">
            <a:extLst>
              <a:ext uri="{FF2B5EF4-FFF2-40B4-BE49-F238E27FC236}">
                <a16:creationId xmlns:a16="http://schemas.microsoft.com/office/drawing/2014/main" id="{688D053E-D58F-4147-AE1F-D638F4C2398C}"/>
              </a:ext>
            </a:extLst>
          </p:cNvPr>
          <p:cNvSpPr/>
          <p:nvPr/>
        </p:nvSpPr>
        <p:spPr>
          <a:xfrm>
            <a:off x="2973449" y="3310466"/>
            <a:ext cx="2078585" cy="116907"/>
          </a:xfrm>
          <a:prstGeom prst="rect">
            <a:avLst/>
          </a:prstGeom>
          <a:solidFill>
            <a:srgbClr val="BEE4F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19" name="Google Shape;435;p7">
            <a:extLst>
              <a:ext uri="{FF2B5EF4-FFF2-40B4-BE49-F238E27FC236}">
                <a16:creationId xmlns:a16="http://schemas.microsoft.com/office/drawing/2014/main" id="{1CB01610-D19C-47CE-BE5A-C9517E2C2A8E}"/>
              </a:ext>
            </a:extLst>
          </p:cNvPr>
          <p:cNvSpPr/>
          <p:nvPr/>
        </p:nvSpPr>
        <p:spPr>
          <a:xfrm>
            <a:off x="2973448" y="3608145"/>
            <a:ext cx="2078585" cy="116907"/>
          </a:xfrm>
          <a:prstGeom prst="rect">
            <a:avLst/>
          </a:prstGeom>
          <a:solidFill>
            <a:srgbClr val="185F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20" name="Google Shape;436;p7">
            <a:extLst>
              <a:ext uri="{FF2B5EF4-FFF2-40B4-BE49-F238E27FC236}">
                <a16:creationId xmlns:a16="http://schemas.microsoft.com/office/drawing/2014/main" id="{C35131AA-0FE7-4E89-90E9-F52029A74ACF}"/>
              </a:ext>
            </a:extLst>
          </p:cNvPr>
          <p:cNvSpPr/>
          <p:nvPr/>
        </p:nvSpPr>
        <p:spPr>
          <a:xfrm>
            <a:off x="2973447" y="3941317"/>
            <a:ext cx="2078585" cy="116907"/>
          </a:xfrm>
          <a:prstGeom prst="rect">
            <a:avLst/>
          </a:prstGeom>
          <a:solidFill>
            <a:srgbClr val="A6AEB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21" name="Google Shape;98;p1">
            <a:extLst>
              <a:ext uri="{FF2B5EF4-FFF2-40B4-BE49-F238E27FC236}">
                <a16:creationId xmlns:a16="http://schemas.microsoft.com/office/drawing/2014/main" id="{27BE4EBF-6FCF-42D1-804C-EF8053E58B06}"/>
              </a:ext>
            </a:extLst>
          </p:cNvPr>
          <p:cNvSpPr/>
          <p:nvPr/>
        </p:nvSpPr>
        <p:spPr>
          <a:xfrm>
            <a:off x="11159296" y="3911458"/>
            <a:ext cx="147759" cy="361975"/>
          </a:xfrm>
          <a:prstGeom prst="rect">
            <a:avLst/>
          </a:prstGeom>
          <a:solidFill>
            <a:srgbClr val="0645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22" name="Google Shape;99;p1">
            <a:extLst>
              <a:ext uri="{FF2B5EF4-FFF2-40B4-BE49-F238E27FC236}">
                <a16:creationId xmlns:a16="http://schemas.microsoft.com/office/drawing/2014/main" id="{0AE2BB82-ED0B-4342-9A14-9EE7C72F6848}"/>
              </a:ext>
            </a:extLst>
          </p:cNvPr>
          <p:cNvSpPr/>
          <p:nvPr/>
        </p:nvSpPr>
        <p:spPr>
          <a:xfrm>
            <a:off x="11154226" y="4835054"/>
            <a:ext cx="147759" cy="361975"/>
          </a:xfrm>
          <a:prstGeom prst="rect">
            <a:avLst/>
          </a:prstGeom>
          <a:solidFill>
            <a:srgbClr val="185F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23" name="Google Shape;100;p1">
            <a:extLst>
              <a:ext uri="{FF2B5EF4-FFF2-40B4-BE49-F238E27FC236}">
                <a16:creationId xmlns:a16="http://schemas.microsoft.com/office/drawing/2014/main" id="{B1B57E21-0777-44D7-995C-30013A493252}"/>
              </a:ext>
            </a:extLst>
          </p:cNvPr>
          <p:cNvSpPr/>
          <p:nvPr/>
        </p:nvSpPr>
        <p:spPr>
          <a:xfrm>
            <a:off x="11154225" y="5754996"/>
            <a:ext cx="147759" cy="361975"/>
          </a:xfrm>
          <a:prstGeom prst="rect">
            <a:avLst/>
          </a:prstGeom>
          <a:solidFill>
            <a:srgbClr val="BEE4F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2" name="TextBox 1">
            <a:extLst>
              <a:ext uri="{FF2B5EF4-FFF2-40B4-BE49-F238E27FC236}">
                <a16:creationId xmlns:a16="http://schemas.microsoft.com/office/drawing/2014/main" id="{C141D678-F084-423A-BFC7-93DDD9F35243}"/>
              </a:ext>
            </a:extLst>
          </p:cNvPr>
          <p:cNvSpPr txBox="1"/>
          <p:nvPr/>
        </p:nvSpPr>
        <p:spPr>
          <a:xfrm>
            <a:off x="5771983" y="2034021"/>
            <a:ext cx="4862178" cy="4247317"/>
          </a:xfrm>
          <a:prstGeom prst="rect">
            <a:avLst/>
          </a:prstGeom>
          <a:noFill/>
        </p:spPr>
        <p:txBody>
          <a:bodyPr wrap="square" rtlCol="0">
            <a:spAutoFit/>
          </a:bodyPr>
          <a:lstStyle/>
          <a:p>
            <a:pPr marL="285750" indent="-285750">
              <a:buClr>
                <a:schemeClr val="accent1">
                  <a:lumMod val="75000"/>
                </a:schemeClr>
              </a:buClr>
              <a:buFont typeface="Courier New" panose="02070309020205020404" pitchFamily="49" charset="0"/>
              <a:buChar char="o"/>
            </a:pPr>
            <a:r>
              <a:rPr lang="en-US" sz="1800" dirty="0">
                <a:solidFill>
                  <a:schemeClr val="accent1">
                    <a:lumMod val="75000"/>
                  </a:schemeClr>
                </a:solidFill>
                <a:latin typeface="Calibri" panose="020F0502020204030204" pitchFamily="34" charset="0"/>
                <a:cs typeface="Calibri" panose="020F0502020204030204" pitchFamily="34" charset="0"/>
              </a:rPr>
              <a:t>Through TNETS regional capabilities TNETS can deploy a complete customs and trade compliance management system for HAPG.</a:t>
            </a:r>
          </a:p>
          <a:p>
            <a:pPr marL="285750" indent="-285750">
              <a:buClr>
                <a:schemeClr val="accent1">
                  <a:lumMod val="75000"/>
                </a:schemeClr>
              </a:buClr>
              <a:buFont typeface="Courier New" panose="02070309020205020404" pitchFamily="49" charset="0"/>
              <a:buChar char="o"/>
            </a:pPr>
            <a:endParaRPr lang="en-US" sz="1800" dirty="0">
              <a:solidFill>
                <a:schemeClr val="accent1">
                  <a:lumMod val="75000"/>
                </a:schemeClr>
              </a:solidFill>
              <a:latin typeface="Calibri" panose="020F0502020204030204" pitchFamily="34" charset="0"/>
              <a:cs typeface="Calibri" panose="020F0502020204030204" pitchFamily="34" charset="0"/>
            </a:endParaRPr>
          </a:p>
          <a:p>
            <a:pPr marL="285750" indent="-285750">
              <a:buClr>
                <a:schemeClr val="accent1">
                  <a:lumMod val="75000"/>
                </a:schemeClr>
              </a:buClr>
              <a:buFont typeface="Courier New" panose="02070309020205020404" pitchFamily="49" charset="0"/>
              <a:buChar char="o"/>
            </a:pPr>
            <a:r>
              <a:rPr lang="en-US" sz="1800" dirty="0">
                <a:solidFill>
                  <a:schemeClr val="accent1">
                    <a:lumMod val="75000"/>
                  </a:schemeClr>
                </a:solidFill>
                <a:latin typeface="Calibri" panose="020F0502020204030204" pitchFamily="34" charset="0"/>
                <a:cs typeface="Calibri" panose="020F0502020204030204" pitchFamily="34" charset="0"/>
              </a:rPr>
              <a:t>The key is centralizing where possible such as for restricted party screening but acting very locally when it comes to compliance with local customs laws and regulations. </a:t>
            </a:r>
          </a:p>
          <a:p>
            <a:pPr marL="285750" indent="-285750">
              <a:buClr>
                <a:schemeClr val="accent1">
                  <a:lumMod val="75000"/>
                </a:schemeClr>
              </a:buClr>
              <a:buFont typeface="Courier New" panose="02070309020205020404" pitchFamily="49" charset="0"/>
              <a:buChar char="o"/>
            </a:pPr>
            <a:endParaRPr lang="en-US" sz="1800" dirty="0">
              <a:solidFill>
                <a:schemeClr val="accent1">
                  <a:lumMod val="75000"/>
                </a:schemeClr>
              </a:solidFill>
              <a:latin typeface="Calibri" panose="020F0502020204030204" pitchFamily="34" charset="0"/>
              <a:cs typeface="Calibri" panose="020F0502020204030204" pitchFamily="34" charset="0"/>
            </a:endParaRPr>
          </a:p>
          <a:p>
            <a:pPr marL="285750" indent="-285750">
              <a:buClr>
                <a:schemeClr val="accent1">
                  <a:lumMod val="75000"/>
                </a:schemeClr>
              </a:buClr>
              <a:buFont typeface="Courier New" panose="02070309020205020404" pitchFamily="49" charset="0"/>
              <a:buChar char="o"/>
            </a:pPr>
            <a:r>
              <a:rPr lang="en-US" sz="1800" dirty="0">
                <a:solidFill>
                  <a:schemeClr val="accent1">
                    <a:lumMod val="75000"/>
                  </a:schemeClr>
                </a:solidFill>
                <a:latin typeface="Calibri" panose="020F0502020204030204" pitchFamily="34" charset="0"/>
                <a:cs typeface="Calibri" panose="020F0502020204030204" pitchFamily="34" charset="0"/>
              </a:rPr>
              <a:t>TNETS has partners or operations in most of the locations in which HAPG operates and would be happy to cooperate with other customs brokers nominated by HAPG either as national, regional or global lead. </a:t>
            </a:r>
          </a:p>
          <a:p>
            <a:pPr marL="285750" indent="-285750">
              <a:buClr>
                <a:schemeClr val="accent1">
                  <a:lumMod val="75000"/>
                </a:schemeClr>
              </a:buClr>
              <a:buFont typeface="Courier New" panose="02070309020205020404" pitchFamily="49" charset="0"/>
              <a:buChar char="o"/>
            </a:pPr>
            <a:endParaRPr lang="en-US" sz="1800" dirty="0">
              <a:solidFill>
                <a:schemeClr val="accent1">
                  <a:lumMod val="75000"/>
                </a:schemeClr>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D3A5C1E3-BA62-4343-8F54-2C839AE83F00}"/>
              </a:ext>
            </a:extLst>
          </p:cNvPr>
          <p:cNvSpPr txBox="1"/>
          <p:nvPr/>
        </p:nvSpPr>
        <p:spPr>
          <a:xfrm>
            <a:off x="2796226" y="2304234"/>
            <a:ext cx="3299774" cy="400110"/>
          </a:xfrm>
          <a:prstGeom prst="rect">
            <a:avLst/>
          </a:prstGeom>
          <a:noFill/>
        </p:spPr>
        <p:txBody>
          <a:bodyPr wrap="square" rtlCol="0">
            <a:spAutoFit/>
          </a:bodyPr>
          <a:lstStyle/>
          <a:p>
            <a:r>
              <a:rPr lang="en-SG" sz="2000" b="1" dirty="0">
                <a:solidFill>
                  <a:schemeClr val="accent1">
                    <a:lumMod val="75000"/>
                  </a:schemeClr>
                </a:solidFill>
                <a:latin typeface="Calibri" panose="020F0502020204030204" pitchFamily="34" charset="0"/>
                <a:ea typeface="Open Sans" panose="020B0604020202020204" charset="0"/>
                <a:cs typeface="Calibri" panose="020F0502020204030204" pitchFamily="34" charset="0"/>
              </a:rPr>
              <a:t>TNETS</a:t>
            </a:r>
          </a:p>
        </p:txBody>
      </p:sp>
      <p:pic>
        <p:nvPicPr>
          <p:cNvPr id="25" name="Google Shape;244;p4" descr="Ui Ux with solid fill">
            <a:extLst>
              <a:ext uri="{FF2B5EF4-FFF2-40B4-BE49-F238E27FC236}">
                <a16:creationId xmlns:a16="http://schemas.microsoft.com/office/drawing/2014/main" id="{AF29F170-7782-4524-B02A-866186D5B254}"/>
              </a:ext>
            </a:extLst>
          </p:cNvPr>
          <p:cNvPicPr preferRelativeResize="0"/>
          <p:nvPr/>
        </p:nvPicPr>
        <p:blipFill rotWithShape="1">
          <a:blip r:embed="rId4">
            <a:alphaModFix/>
          </a:blip>
          <a:srcRect/>
          <a:stretch/>
        </p:blipFill>
        <p:spPr>
          <a:xfrm>
            <a:off x="2770435" y="1372230"/>
            <a:ext cx="929498" cy="943321"/>
          </a:xfrm>
          <a:prstGeom prst="rect">
            <a:avLst/>
          </a:prstGeom>
          <a:noFill/>
          <a:ln>
            <a:noFill/>
          </a:ln>
        </p:spPr>
      </p:pic>
      <p:sp>
        <p:nvSpPr>
          <p:cNvPr id="24" name="Google Shape;88;p1">
            <a:extLst>
              <a:ext uri="{FF2B5EF4-FFF2-40B4-BE49-F238E27FC236}">
                <a16:creationId xmlns:a16="http://schemas.microsoft.com/office/drawing/2014/main" id="{464BA64F-814A-4C0A-9676-04DFFD70EBF2}"/>
              </a:ext>
            </a:extLst>
          </p:cNvPr>
          <p:cNvSpPr/>
          <p:nvPr/>
        </p:nvSpPr>
        <p:spPr>
          <a:xfrm>
            <a:off x="-11339" y="0"/>
            <a:ext cx="81103" cy="6858000"/>
          </a:xfrm>
          <a:prstGeom prst="rect">
            <a:avLst/>
          </a:prstGeom>
          <a:solidFill>
            <a:srgbClr val="01091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26" name="Google Shape;89;p1">
            <a:extLst>
              <a:ext uri="{FF2B5EF4-FFF2-40B4-BE49-F238E27FC236}">
                <a16:creationId xmlns:a16="http://schemas.microsoft.com/office/drawing/2014/main" id="{51445C4E-41BE-4D2B-8505-83D544378AED}"/>
              </a:ext>
            </a:extLst>
          </p:cNvPr>
          <p:cNvSpPr/>
          <p:nvPr/>
        </p:nvSpPr>
        <p:spPr>
          <a:xfrm>
            <a:off x="52342" y="0"/>
            <a:ext cx="106309" cy="6858000"/>
          </a:xfrm>
          <a:prstGeom prst="rect">
            <a:avLst/>
          </a:prstGeom>
          <a:solidFill>
            <a:srgbClr val="13294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27" name="Google Shape;90;p1">
            <a:extLst>
              <a:ext uri="{FF2B5EF4-FFF2-40B4-BE49-F238E27FC236}">
                <a16:creationId xmlns:a16="http://schemas.microsoft.com/office/drawing/2014/main" id="{9A35BC09-732C-4CC8-92E5-54A48E829888}"/>
              </a:ext>
            </a:extLst>
          </p:cNvPr>
          <p:cNvSpPr/>
          <p:nvPr/>
        </p:nvSpPr>
        <p:spPr>
          <a:xfrm>
            <a:off x="147597" y="0"/>
            <a:ext cx="149469" cy="6858000"/>
          </a:xfrm>
          <a:prstGeom prst="rect">
            <a:avLst/>
          </a:prstGeom>
          <a:solidFill>
            <a:srgbClr val="0645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28" name="Google Shape;91;p1">
            <a:extLst>
              <a:ext uri="{FF2B5EF4-FFF2-40B4-BE49-F238E27FC236}">
                <a16:creationId xmlns:a16="http://schemas.microsoft.com/office/drawing/2014/main" id="{08CFC5FC-2964-4CCD-B383-0EE99DF1E00D}"/>
              </a:ext>
            </a:extLst>
          </p:cNvPr>
          <p:cNvSpPr/>
          <p:nvPr/>
        </p:nvSpPr>
        <p:spPr>
          <a:xfrm>
            <a:off x="300164" y="0"/>
            <a:ext cx="149469" cy="6858000"/>
          </a:xfrm>
          <a:prstGeom prst="rect">
            <a:avLst/>
          </a:prstGeom>
          <a:solidFill>
            <a:srgbClr val="185F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29" name="Google Shape;92;p1">
            <a:extLst>
              <a:ext uri="{FF2B5EF4-FFF2-40B4-BE49-F238E27FC236}">
                <a16:creationId xmlns:a16="http://schemas.microsoft.com/office/drawing/2014/main" id="{4D2BE714-1810-4643-AE3B-9A35C929981E}"/>
              </a:ext>
            </a:extLst>
          </p:cNvPr>
          <p:cNvSpPr/>
          <p:nvPr/>
        </p:nvSpPr>
        <p:spPr>
          <a:xfrm>
            <a:off x="442071" y="0"/>
            <a:ext cx="147759" cy="6858000"/>
          </a:xfrm>
          <a:prstGeom prst="rect">
            <a:avLst/>
          </a:prstGeom>
          <a:solidFill>
            <a:srgbClr val="BEE4F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4056856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8"/>
          <p:cNvSpPr txBox="1"/>
          <p:nvPr/>
        </p:nvSpPr>
        <p:spPr>
          <a:xfrm>
            <a:off x="872066" y="406399"/>
            <a:ext cx="8591973" cy="461624"/>
          </a:xfrm>
          <a:prstGeom prst="rect">
            <a:avLst/>
          </a:prstGeom>
          <a:noFill/>
          <a:ln>
            <a:noFill/>
          </a:ln>
        </p:spPr>
        <p:txBody>
          <a:bodyPr spcFirstLastPara="1" wrap="square" lIns="91425" tIns="45700" rIns="91425" bIns="45700" anchor="t" anchorCtr="0">
            <a:spAutoFit/>
          </a:bodyPr>
          <a:lstStyle/>
          <a:p>
            <a:pPr>
              <a:buSzPts val="1800"/>
            </a:pPr>
            <a:r>
              <a:rPr lang="en-US" sz="2400" dirty="0">
                <a:solidFill>
                  <a:srgbClr val="185F9E"/>
                </a:solidFill>
                <a:latin typeface="Calibri" panose="020F0502020204030204" pitchFamily="34" charset="0"/>
                <a:ea typeface="Open Sans"/>
                <a:cs typeface="Calibri" panose="020F0502020204030204" pitchFamily="34" charset="0"/>
                <a:sym typeface="Open Sans"/>
              </a:rPr>
              <a:t>Customs Declaration Volume By Client </a:t>
            </a:r>
          </a:p>
        </p:txBody>
      </p:sp>
      <p:pic>
        <p:nvPicPr>
          <p:cNvPr id="442" name="Google Shape;442;p8" descr="A picture containing icon&#10;&#10;Description automatically generated"/>
          <p:cNvPicPr preferRelativeResize="0"/>
          <p:nvPr/>
        </p:nvPicPr>
        <p:blipFill rotWithShape="1">
          <a:blip r:embed="rId3">
            <a:alphaModFix/>
          </a:blip>
          <a:srcRect/>
          <a:stretch/>
        </p:blipFill>
        <p:spPr>
          <a:xfrm>
            <a:off x="10856987" y="6323245"/>
            <a:ext cx="990197" cy="269334"/>
          </a:xfrm>
          <a:prstGeom prst="rect">
            <a:avLst/>
          </a:prstGeom>
          <a:noFill/>
          <a:ln>
            <a:noFill/>
          </a:ln>
        </p:spPr>
      </p:pic>
      <p:sp>
        <p:nvSpPr>
          <p:cNvPr id="446" name="Google Shape;446;p8"/>
          <p:cNvSpPr/>
          <p:nvPr/>
        </p:nvSpPr>
        <p:spPr>
          <a:xfrm>
            <a:off x="12081164" y="0"/>
            <a:ext cx="110836" cy="6858000"/>
          </a:xfrm>
          <a:prstGeom prst="rect">
            <a:avLst/>
          </a:prstGeom>
          <a:solidFill>
            <a:srgbClr val="A6AEB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452" name="Google Shape;452;p8"/>
          <p:cNvSpPr/>
          <p:nvPr/>
        </p:nvSpPr>
        <p:spPr>
          <a:xfrm>
            <a:off x="2477314" y="1344809"/>
            <a:ext cx="1478099" cy="2321257"/>
          </a:xfrm>
          <a:prstGeom prst="rect">
            <a:avLst/>
          </a:pr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454" name="Google Shape;454;p8"/>
          <p:cNvSpPr/>
          <p:nvPr/>
        </p:nvSpPr>
        <p:spPr>
          <a:xfrm rot="5400000">
            <a:off x="2376544" y="2185728"/>
            <a:ext cx="115000" cy="237013"/>
          </a:xfrm>
          <a:prstGeom prst="rect">
            <a:avLst/>
          </a:prstGeom>
          <a:solidFill>
            <a:srgbClr val="0645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455" name="Google Shape;455;p8"/>
          <p:cNvSpPr/>
          <p:nvPr/>
        </p:nvSpPr>
        <p:spPr>
          <a:xfrm rot="5400000">
            <a:off x="2376543" y="2542677"/>
            <a:ext cx="115000" cy="237013"/>
          </a:xfrm>
          <a:prstGeom prst="rect">
            <a:avLst/>
          </a:prstGeom>
          <a:solidFill>
            <a:srgbClr val="185F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456" name="Google Shape;456;p8"/>
          <p:cNvSpPr/>
          <p:nvPr/>
        </p:nvSpPr>
        <p:spPr>
          <a:xfrm rot="5400000">
            <a:off x="2376543" y="2904652"/>
            <a:ext cx="115000" cy="237013"/>
          </a:xfrm>
          <a:prstGeom prst="rect">
            <a:avLst/>
          </a:prstGeom>
          <a:solidFill>
            <a:srgbClr val="BEE4F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18" name="Google Shape;434;p7">
            <a:extLst>
              <a:ext uri="{FF2B5EF4-FFF2-40B4-BE49-F238E27FC236}">
                <a16:creationId xmlns:a16="http://schemas.microsoft.com/office/drawing/2014/main" id="{688D053E-D58F-4147-AE1F-D638F4C2398C}"/>
              </a:ext>
            </a:extLst>
          </p:cNvPr>
          <p:cNvSpPr/>
          <p:nvPr/>
        </p:nvSpPr>
        <p:spPr>
          <a:xfrm>
            <a:off x="2973449" y="3310466"/>
            <a:ext cx="2078585" cy="116907"/>
          </a:xfrm>
          <a:prstGeom prst="rect">
            <a:avLst/>
          </a:prstGeom>
          <a:solidFill>
            <a:srgbClr val="BEE4F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19" name="Google Shape;435;p7">
            <a:extLst>
              <a:ext uri="{FF2B5EF4-FFF2-40B4-BE49-F238E27FC236}">
                <a16:creationId xmlns:a16="http://schemas.microsoft.com/office/drawing/2014/main" id="{1CB01610-D19C-47CE-BE5A-C9517E2C2A8E}"/>
              </a:ext>
            </a:extLst>
          </p:cNvPr>
          <p:cNvSpPr/>
          <p:nvPr/>
        </p:nvSpPr>
        <p:spPr>
          <a:xfrm>
            <a:off x="2973448" y="3608145"/>
            <a:ext cx="2078585" cy="116907"/>
          </a:xfrm>
          <a:prstGeom prst="rect">
            <a:avLst/>
          </a:prstGeom>
          <a:solidFill>
            <a:srgbClr val="185F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20" name="Google Shape;436;p7">
            <a:extLst>
              <a:ext uri="{FF2B5EF4-FFF2-40B4-BE49-F238E27FC236}">
                <a16:creationId xmlns:a16="http://schemas.microsoft.com/office/drawing/2014/main" id="{C35131AA-0FE7-4E89-90E9-F52029A74ACF}"/>
              </a:ext>
            </a:extLst>
          </p:cNvPr>
          <p:cNvSpPr/>
          <p:nvPr/>
        </p:nvSpPr>
        <p:spPr>
          <a:xfrm>
            <a:off x="2973447" y="3941317"/>
            <a:ext cx="2078585" cy="116907"/>
          </a:xfrm>
          <a:prstGeom prst="rect">
            <a:avLst/>
          </a:prstGeom>
          <a:solidFill>
            <a:srgbClr val="A6AEB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21" name="Google Shape;98;p1">
            <a:extLst>
              <a:ext uri="{FF2B5EF4-FFF2-40B4-BE49-F238E27FC236}">
                <a16:creationId xmlns:a16="http://schemas.microsoft.com/office/drawing/2014/main" id="{27BE4EBF-6FCF-42D1-804C-EF8053E58B06}"/>
              </a:ext>
            </a:extLst>
          </p:cNvPr>
          <p:cNvSpPr/>
          <p:nvPr/>
        </p:nvSpPr>
        <p:spPr>
          <a:xfrm>
            <a:off x="11159296" y="3911458"/>
            <a:ext cx="147759" cy="361975"/>
          </a:xfrm>
          <a:prstGeom prst="rect">
            <a:avLst/>
          </a:prstGeom>
          <a:solidFill>
            <a:srgbClr val="0645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22" name="Google Shape;99;p1">
            <a:extLst>
              <a:ext uri="{FF2B5EF4-FFF2-40B4-BE49-F238E27FC236}">
                <a16:creationId xmlns:a16="http://schemas.microsoft.com/office/drawing/2014/main" id="{0AE2BB82-ED0B-4342-9A14-9EE7C72F6848}"/>
              </a:ext>
            </a:extLst>
          </p:cNvPr>
          <p:cNvSpPr/>
          <p:nvPr/>
        </p:nvSpPr>
        <p:spPr>
          <a:xfrm>
            <a:off x="11154226" y="4835054"/>
            <a:ext cx="147759" cy="361975"/>
          </a:xfrm>
          <a:prstGeom prst="rect">
            <a:avLst/>
          </a:prstGeom>
          <a:solidFill>
            <a:srgbClr val="185F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23" name="Google Shape;100;p1">
            <a:extLst>
              <a:ext uri="{FF2B5EF4-FFF2-40B4-BE49-F238E27FC236}">
                <a16:creationId xmlns:a16="http://schemas.microsoft.com/office/drawing/2014/main" id="{B1B57E21-0777-44D7-995C-30013A493252}"/>
              </a:ext>
            </a:extLst>
          </p:cNvPr>
          <p:cNvSpPr/>
          <p:nvPr/>
        </p:nvSpPr>
        <p:spPr>
          <a:xfrm>
            <a:off x="11154225" y="5754996"/>
            <a:ext cx="147759" cy="361975"/>
          </a:xfrm>
          <a:prstGeom prst="rect">
            <a:avLst/>
          </a:prstGeom>
          <a:solidFill>
            <a:srgbClr val="BEE4F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2" name="TextBox 1">
            <a:extLst>
              <a:ext uri="{FF2B5EF4-FFF2-40B4-BE49-F238E27FC236}">
                <a16:creationId xmlns:a16="http://schemas.microsoft.com/office/drawing/2014/main" id="{C141D678-F084-423A-BFC7-93DDD9F35243}"/>
              </a:ext>
            </a:extLst>
          </p:cNvPr>
          <p:cNvSpPr txBox="1"/>
          <p:nvPr/>
        </p:nvSpPr>
        <p:spPr>
          <a:xfrm>
            <a:off x="5771983" y="2034021"/>
            <a:ext cx="4862178" cy="3416320"/>
          </a:xfrm>
          <a:prstGeom prst="rect">
            <a:avLst/>
          </a:prstGeom>
          <a:noFill/>
        </p:spPr>
        <p:txBody>
          <a:bodyPr wrap="square" rtlCol="0">
            <a:spAutoFit/>
          </a:bodyPr>
          <a:lstStyle/>
          <a:p>
            <a:pPr marL="285750" indent="-285750">
              <a:buClr>
                <a:schemeClr val="accent1">
                  <a:lumMod val="75000"/>
                </a:schemeClr>
              </a:buClr>
              <a:buFont typeface="Arial" panose="020B0604020202020204" pitchFamily="34" charset="0"/>
              <a:buChar char="•"/>
            </a:pPr>
            <a:r>
              <a:rPr lang="en-US" sz="1800" dirty="0">
                <a:solidFill>
                  <a:schemeClr val="accent1">
                    <a:lumMod val="75000"/>
                  </a:schemeClr>
                </a:solidFill>
                <a:latin typeface="Calibri" panose="020F0502020204030204" pitchFamily="34" charset="0"/>
                <a:cs typeface="Calibri" panose="020F0502020204030204" pitchFamily="34" charset="0"/>
              </a:rPr>
              <a:t>All of TNETS operations and those of our partners are connected directly to national customs and are capable of receiving data from and transmitting data to an ERP system.</a:t>
            </a:r>
          </a:p>
          <a:p>
            <a:pPr marL="285750" indent="-285750">
              <a:buClr>
                <a:schemeClr val="accent1">
                  <a:lumMod val="75000"/>
                </a:schemeClr>
              </a:buClr>
              <a:buFont typeface="Courier New" panose="02070309020205020404" pitchFamily="49" charset="0"/>
              <a:buChar char="o"/>
            </a:pPr>
            <a:endParaRPr lang="en-US" sz="1800" dirty="0">
              <a:solidFill>
                <a:schemeClr val="accent1">
                  <a:lumMod val="75000"/>
                </a:schemeClr>
              </a:solidFill>
              <a:latin typeface="Calibri" panose="020F0502020204030204" pitchFamily="34" charset="0"/>
              <a:cs typeface="Calibri" panose="020F0502020204030204" pitchFamily="34" charset="0"/>
            </a:endParaRPr>
          </a:p>
          <a:p>
            <a:pPr marL="285750" indent="-285750">
              <a:buClr>
                <a:schemeClr val="accent1">
                  <a:lumMod val="75000"/>
                </a:schemeClr>
              </a:buClr>
              <a:buFont typeface="Courier New" panose="02070309020205020404" pitchFamily="49" charset="0"/>
              <a:buChar char="o"/>
            </a:pPr>
            <a:r>
              <a:rPr lang="en-US" sz="1800" dirty="0">
                <a:solidFill>
                  <a:schemeClr val="accent1">
                    <a:lumMod val="75000"/>
                  </a:schemeClr>
                </a:solidFill>
                <a:latin typeface="Calibri" panose="020F0502020204030204" pitchFamily="34" charset="0"/>
                <a:cs typeface="Calibri" panose="020F0502020204030204" pitchFamily="34" charset="0"/>
              </a:rPr>
              <a:t>TNETS currently has such connectivity with the following:</a:t>
            </a:r>
          </a:p>
          <a:p>
            <a:pPr marL="285750" indent="-285750">
              <a:buClr>
                <a:schemeClr val="accent1">
                  <a:lumMod val="75000"/>
                </a:schemeClr>
              </a:buClr>
              <a:buFont typeface="Courier New" panose="02070309020205020404" pitchFamily="49" charset="0"/>
              <a:buChar char="o"/>
            </a:pPr>
            <a:r>
              <a:rPr lang="en-US" sz="1800" dirty="0">
                <a:solidFill>
                  <a:schemeClr val="accent1">
                    <a:lumMod val="75000"/>
                  </a:schemeClr>
                </a:solidFill>
                <a:latin typeface="Calibri" panose="020F0502020204030204" pitchFamily="34" charset="0"/>
                <a:cs typeface="Calibri" panose="020F0502020204030204" pitchFamily="34" charset="0"/>
              </a:rPr>
              <a:t>Infineon</a:t>
            </a:r>
          </a:p>
          <a:p>
            <a:pPr marL="285750" indent="-285750">
              <a:buClr>
                <a:schemeClr val="accent1">
                  <a:lumMod val="75000"/>
                </a:schemeClr>
              </a:buClr>
              <a:buFont typeface="Courier New" panose="02070309020205020404" pitchFamily="49" charset="0"/>
              <a:buChar char="o"/>
            </a:pPr>
            <a:r>
              <a:rPr lang="en-US" sz="1800" dirty="0">
                <a:solidFill>
                  <a:schemeClr val="accent1">
                    <a:lumMod val="75000"/>
                  </a:schemeClr>
                </a:solidFill>
                <a:latin typeface="Calibri" panose="020F0502020204030204" pitchFamily="34" charset="0"/>
                <a:cs typeface="Calibri" panose="020F0502020204030204" pitchFamily="34" charset="0"/>
              </a:rPr>
              <a:t>Molex</a:t>
            </a:r>
          </a:p>
          <a:p>
            <a:pPr marL="285750" indent="-285750">
              <a:buClr>
                <a:schemeClr val="accent1">
                  <a:lumMod val="75000"/>
                </a:schemeClr>
              </a:buClr>
              <a:buFont typeface="Courier New" panose="02070309020205020404" pitchFamily="49" charset="0"/>
              <a:buChar char="o"/>
            </a:pPr>
            <a:r>
              <a:rPr lang="en-US" sz="1800" dirty="0">
                <a:solidFill>
                  <a:schemeClr val="accent1">
                    <a:lumMod val="75000"/>
                  </a:schemeClr>
                </a:solidFill>
                <a:latin typeface="Calibri" panose="020F0502020204030204" pitchFamily="34" charset="0"/>
                <a:cs typeface="Calibri" panose="020F0502020204030204" pitchFamily="34" charset="0"/>
              </a:rPr>
              <a:t>Qualcomm</a:t>
            </a:r>
          </a:p>
          <a:p>
            <a:pPr marL="285750" indent="-285750">
              <a:buClr>
                <a:schemeClr val="accent1">
                  <a:lumMod val="75000"/>
                </a:schemeClr>
              </a:buClr>
              <a:buFont typeface="Courier New" panose="02070309020205020404" pitchFamily="49" charset="0"/>
              <a:buChar char="o"/>
            </a:pPr>
            <a:r>
              <a:rPr lang="en-US" sz="1800" dirty="0">
                <a:solidFill>
                  <a:schemeClr val="accent1">
                    <a:lumMod val="75000"/>
                  </a:schemeClr>
                </a:solidFill>
                <a:latin typeface="Calibri" panose="020F0502020204030204" pitchFamily="34" charset="0"/>
                <a:cs typeface="Calibri" panose="020F0502020204030204" pitchFamily="34" charset="0"/>
              </a:rPr>
              <a:t>HP </a:t>
            </a:r>
          </a:p>
          <a:p>
            <a:pPr marL="285750" indent="-285750">
              <a:buClr>
                <a:schemeClr val="accent1">
                  <a:lumMod val="75000"/>
                </a:schemeClr>
              </a:buClr>
              <a:buFont typeface="Courier New" panose="02070309020205020404" pitchFamily="49" charset="0"/>
              <a:buChar char="o"/>
            </a:pPr>
            <a:r>
              <a:rPr lang="en-US" sz="1800" dirty="0">
                <a:solidFill>
                  <a:schemeClr val="accent1">
                    <a:lumMod val="75000"/>
                  </a:schemeClr>
                </a:solidFill>
                <a:latin typeface="Calibri" panose="020F0502020204030204" pitchFamily="34" charset="0"/>
                <a:cs typeface="Calibri" panose="020F0502020204030204" pitchFamily="34" charset="0"/>
              </a:rPr>
              <a:t>and a handful of others.</a:t>
            </a:r>
          </a:p>
        </p:txBody>
      </p:sp>
      <p:sp>
        <p:nvSpPr>
          <p:cNvPr id="3" name="TextBox 2">
            <a:extLst>
              <a:ext uri="{FF2B5EF4-FFF2-40B4-BE49-F238E27FC236}">
                <a16:creationId xmlns:a16="http://schemas.microsoft.com/office/drawing/2014/main" id="{D3A5C1E3-BA62-4343-8F54-2C839AE83F00}"/>
              </a:ext>
            </a:extLst>
          </p:cNvPr>
          <p:cNvSpPr txBox="1"/>
          <p:nvPr/>
        </p:nvSpPr>
        <p:spPr>
          <a:xfrm>
            <a:off x="2796226" y="2304234"/>
            <a:ext cx="3299774" cy="400110"/>
          </a:xfrm>
          <a:prstGeom prst="rect">
            <a:avLst/>
          </a:prstGeom>
          <a:noFill/>
        </p:spPr>
        <p:txBody>
          <a:bodyPr wrap="square" rtlCol="0">
            <a:spAutoFit/>
          </a:bodyPr>
          <a:lstStyle/>
          <a:p>
            <a:r>
              <a:rPr lang="en-SG" sz="2000" b="1" dirty="0">
                <a:solidFill>
                  <a:schemeClr val="accent1">
                    <a:lumMod val="75000"/>
                  </a:schemeClr>
                </a:solidFill>
                <a:latin typeface="Calibri" panose="020F0502020204030204" pitchFamily="34" charset="0"/>
                <a:ea typeface="Open Sans" panose="020B0604020202020204" charset="0"/>
                <a:cs typeface="Calibri" panose="020F0502020204030204" pitchFamily="34" charset="0"/>
              </a:rPr>
              <a:t>TNETS</a:t>
            </a:r>
          </a:p>
        </p:txBody>
      </p:sp>
      <p:pic>
        <p:nvPicPr>
          <p:cNvPr id="25" name="Google Shape;244;p4" descr="Ui Ux with solid fill">
            <a:extLst>
              <a:ext uri="{FF2B5EF4-FFF2-40B4-BE49-F238E27FC236}">
                <a16:creationId xmlns:a16="http://schemas.microsoft.com/office/drawing/2014/main" id="{AF29F170-7782-4524-B02A-866186D5B254}"/>
              </a:ext>
            </a:extLst>
          </p:cNvPr>
          <p:cNvPicPr preferRelativeResize="0"/>
          <p:nvPr/>
        </p:nvPicPr>
        <p:blipFill rotWithShape="1">
          <a:blip r:embed="rId4">
            <a:alphaModFix/>
          </a:blip>
          <a:srcRect/>
          <a:stretch/>
        </p:blipFill>
        <p:spPr>
          <a:xfrm>
            <a:off x="2770435" y="1372230"/>
            <a:ext cx="929498" cy="943321"/>
          </a:xfrm>
          <a:prstGeom prst="rect">
            <a:avLst/>
          </a:prstGeom>
          <a:noFill/>
          <a:ln>
            <a:noFill/>
          </a:ln>
        </p:spPr>
      </p:pic>
      <p:sp>
        <p:nvSpPr>
          <p:cNvPr id="24" name="Google Shape;88;p1">
            <a:extLst>
              <a:ext uri="{FF2B5EF4-FFF2-40B4-BE49-F238E27FC236}">
                <a16:creationId xmlns:a16="http://schemas.microsoft.com/office/drawing/2014/main" id="{464BA64F-814A-4C0A-9676-04DFFD70EBF2}"/>
              </a:ext>
            </a:extLst>
          </p:cNvPr>
          <p:cNvSpPr/>
          <p:nvPr/>
        </p:nvSpPr>
        <p:spPr>
          <a:xfrm>
            <a:off x="-11339" y="0"/>
            <a:ext cx="81103" cy="6858000"/>
          </a:xfrm>
          <a:prstGeom prst="rect">
            <a:avLst/>
          </a:prstGeom>
          <a:solidFill>
            <a:srgbClr val="01091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26" name="Google Shape;89;p1">
            <a:extLst>
              <a:ext uri="{FF2B5EF4-FFF2-40B4-BE49-F238E27FC236}">
                <a16:creationId xmlns:a16="http://schemas.microsoft.com/office/drawing/2014/main" id="{51445C4E-41BE-4D2B-8505-83D544378AED}"/>
              </a:ext>
            </a:extLst>
          </p:cNvPr>
          <p:cNvSpPr/>
          <p:nvPr/>
        </p:nvSpPr>
        <p:spPr>
          <a:xfrm>
            <a:off x="52342" y="0"/>
            <a:ext cx="106309" cy="6858000"/>
          </a:xfrm>
          <a:prstGeom prst="rect">
            <a:avLst/>
          </a:prstGeom>
          <a:solidFill>
            <a:srgbClr val="13294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27" name="Google Shape;90;p1">
            <a:extLst>
              <a:ext uri="{FF2B5EF4-FFF2-40B4-BE49-F238E27FC236}">
                <a16:creationId xmlns:a16="http://schemas.microsoft.com/office/drawing/2014/main" id="{9A35BC09-732C-4CC8-92E5-54A48E829888}"/>
              </a:ext>
            </a:extLst>
          </p:cNvPr>
          <p:cNvSpPr/>
          <p:nvPr/>
        </p:nvSpPr>
        <p:spPr>
          <a:xfrm>
            <a:off x="147597" y="0"/>
            <a:ext cx="149469" cy="6858000"/>
          </a:xfrm>
          <a:prstGeom prst="rect">
            <a:avLst/>
          </a:prstGeom>
          <a:solidFill>
            <a:srgbClr val="0645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28" name="Google Shape;91;p1">
            <a:extLst>
              <a:ext uri="{FF2B5EF4-FFF2-40B4-BE49-F238E27FC236}">
                <a16:creationId xmlns:a16="http://schemas.microsoft.com/office/drawing/2014/main" id="{08CFC5FC-2964-4CCD-B383-0EE99DF1E00D}"/>
              </a:ext>
            </a:extLst>
          </p:cNvPr>
          <p:cNvSpPr/>
          <p:nvPr/>
        </p:nvSpPr>
        <p:spPr>
          <a:xfrm>
            <a:off x="300164" y="0"/>
            <a:ext cx="149469" cy="6858000"/>
          </a:xfrm>
          <a:prstGeom prst="rect">
            <a:avLst/>
          </a:prstGeom>
          <a:solidFill>
            <a:srgbClr val="185F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29" name="Google Shape;92;p1">
            <a:extLst>
              <a:ext uri="{FF2B5EF4-FFF2-40B4-BE49-F238E27FC236}">
                <a16:creationId xmlns:a16="http://schemas.microsoft.com/office/drawing/2014/main" id="{4D2BE714-1810-4643-AE3B-9A35C929981E}"/>
              </a:ext>
            </a:extLst>
          </p:cNvPr>
          <p:cNvSpPr/>
          <p:nvPr/>
        </p:nvSpPr>
        <p:spPr>
          <a:xfrm>
            <a:off x="442071" y="0"/>
            <a:ext cx="147759" cy="6858000"/>
          </a:xfrm>
          <a:prstGeom prst="rect">
            <a:avLst/>
          </a:prstGeom>
          <a:solidFill>
            <a:srgbClr val="BEE4F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639478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8"/>
          <p:cNvSpPr txBox="1"/>
          <p:nvPr/>
        </p:nvSpPr>
        <p:spPr>
          <a:xfrm>
            <a:off x="872066" y="406399"/>
            <a:ext cx="8591973" cy="461624"/>
          </a:xfrm>
          <a:prstGeom prst="rect">
            <a:avLst/>
          </a:prstGeom>
          <a:noFill/>
          <a:ln>
            <a:noFill/>
          </a:ln>
        </p:spPr>
        <p:txBody>
          <a:bodyPr spcFirstLastPara="1" wrap="square" lIns="91425" tIns="45700" rIns="91425" bIns="45700" anchor="t" anchorCtr="0">
            <a:spAutoFit/>
          </a:bodyPr>
          <a:lstStyle/>
          <a:p>
            <a:pPr>
              <a:buSzPts val="1800"/>
            </a:pPr>
            <a:r>
              <a:rPr lang="en-US" sz="2400" dirty="0">
                <a:solidFill>
                  <a:srgbClr val="185F9E"/>
                </a:solidFill>
                <a:latin typeface="Calibri" panose="020F0502020204030204" pitchFamily="34" charset="0"/>
                <a:ea typeface="Open Sans"/>
                <a:cs typeface="Calibri" panose="020F0502020204030204" pitchFamily="34" charset="0"/>
                <a:sym typeface="Open Sans"/>
              </a:rPr>
              <a:t>Customs Declaration Volume By Client </a:t>
            </a:r>
          </a:p>
        </p:txBody>
      </p:sp>
      <p:pic>
        <p:nvPicPr>
          <p:cNvPr id="442" name="Google Shape;442;p8" descr="A picture containing icon&#10;&#10;Description automatically generated"/>
          <p:cNvPicPr preferRelativeResize="0"/>
          <p:nvPr/>
        </p:nvPicPr>
        <p:blipFill rotWithShape="1">
          <a:blip r:embed="rId3">
            <a:alphaModFix/>
          </a:blip>
          <a:srcRect/>
          <a:stretch/>
        </p:blipFill>
        <p:spPr>
          <a:xfrm>
            <a:off x="10856987" y="6323245"/>
            <a:ext cx="990197" cy="269334"/>
          </a:xfrm>
          <a:prstGeom prst="rect">
            <a:avLst/>
          </a:prstGeom>
          <a:noFill/>
          <a:ln>
            <a:noFill/>
          </a:ln>
        </p:spPr>
      </p:pic>
      <p:sp>
        <p:nvSpPr>
          <p:cNvPr id="446" name="Google Shape;446;p8"/>
          <p:cNvSpPr/>
          <p:nvPr/>
        </p:nvSpPr>
        <p:spPr>
          <a:xfrm>
            <a:off x="12081164" y="0"/>
            <a:ext cx="110836" cy="6858000"/>
          </a:xfrm>
          <a:prstGeom prst="rect">
            <a:avLst/>
          </a:prstGeom>
          <a:solidFill>
            <a:srgbClr val="A6AEB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452" name="Google Shape;452;p8"/>
          <p:cNvSpPr/>
          <p:nvPr/>
        </p:nvSpPr>
        <p:spPr>
          <a:xfrm>
            <a:off x="2477314" y="1344809"/>
            <a:ext cx="1478099" cy="2321257"/>
          </a:xfrm>
          <a:prstGeom prst="rect">
            <a:avLst/>
          </a:pr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454" name="Google Shape;454;p8"/>
          <p:cNvSpPr/>
          <p:nvPr/>
        </p:nvSpPr>
        <p:spPr>
          <a:xfrm rot="5400000">
            <a:off x="2376544" y="2185728"/>
            <a:ext cx="115000" cy="237013"/>
          </a:xfrm>
          <a:prstGeom prst="rect">
            <a:avLst/>
          </a:prstGeom>
          <a:solidFill>
            <a:srgbClr val="0645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455" name="Google Shape;455;p8"/>
          <p:cNvSpPr/>
          <p:nvPr/>
        </p:nvSpPr>
        <p:spPr>
          <a:xfrm rot="5400000">
            <a:off x="2376543" y="2542677"/>
            <a:ext cx="115000" cy="237013"/>
          </a:xfrm>
          <a:prstGeom prst="rect">
            <a:avLst/>
          </a:prstGeom>
          <a:solidFill>
            <a:srgbClr val="185F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456" name="Google Shape;456;p8"/>
          <p:cNvSpPr/>
          <p:nvPr/>
        </p:nvSpPr>
        <p:spPr>
          <a:xfrm rot="5400000">
            <a:off x="2376543" y="2904652"/>
            <a:ext cx="115000" cy="237013"/>
          </a:xfrm>
          <a:prstGeom prst="rect">
            <a:avLst/>
          </a:prstGeom>
          <a:solidFill>
            <a:srgbClr val="BEE4F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18" name="Google Shape;434;p7">
            <a:extLst>
              <a:ext uri="{FF2B5EF4-FFF2-40B4-BE49-F238E27FC236}">
                <a16:creationId xmlns:a16="http://schemas.microsoft.com/office/drawing/2014/main" id="{688D053E-D58F-4147-AE1F-D638F4C2398C}"/>
              </a:ext>
            </a:extLst>
          </p:cNvPr>
          <p:cNvSpPr/>
          <p:nvPr/>
        </p:nvSpPr>
        <p:spPr>
          <a:xfrm>
            <a:off x="2973449" y="3310466"/>
            <a:ext cx="2078585" cy="116907"/>
          </a:xfrm>
          <a:prstGeom prst="rect">
            <a:avLst/>
          </a:prstGeom>
          <a:solidFill>
            <a:srgbClr val="BEE4F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19" name="Google Shape;435;p7">
            <a:extLst>
              <a:ext uri="{FF2B5EF4-FFF2-40B4-BE49-F238E27FC236}">
                <a16:creationId xmlns:a16="http://schemas.microsoft.com/office/drawing/2014/main" id="{1CB01610-D19C-47CE-BE5A-C9517E2C2A8E}"/>
              </a:ext>
            </a:extLst>
          </p:cNvPr>
          <p:cNvSpPr/>
          <p:nvPr/>
        </p:nvSpPr>
        <p:spPr>
          <a:xfrm>
            <a:off x="2973448" y="3608145"/>
            <a:ext cx="2078585" cy="116907"/>
          </a:xfrm>
          <a:prstGeom prst="rect">
            <a:avLst/>
          </a:prstGeom>
          <a:solidFill>
            <a:srgbClr val="185F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20" name="Google Shape;436;p7">
            <a:extLst>
              <a:ext uri="{FF2B5EF4-FFF2-40B4-BE49-F238E27FC236}">
                <a16:creationId xmlns:a16="http://schemas.microsoft.com/office/drawing/2014/main" id="{C35131AA-0FE7-4E89-90E9-F52029A74ACF}"/>
              </a:ext>
            </a:extLst>
          </p:cNvPr>
          <p:cNvSpPr/>
          <p:nvPr/>
        </p:nvSpPr>
        <p:spPr>
          <a:xfrm>
            <a:off x="2973447" y="3941317"/>
            <a:ext cx="2078585" cy="116907"/>
          </a:xfrm>
          <a:prstGeom prst="rect">
            <a:avLst/>
          </a:prstGeom>
          <a:solidFill>
            <a:srgbClr val="A6AEB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21" name="Google Shape;98;p1">
            <a:extLst>
              <a:ext uri="{FF2B5EF4-FFF2-40B4-BE49-F238E27FC236}">
                <a16:creationId xmlns:a16="http://schemas.microsoft.com/office/drawing/2014/main" id="{27BE4EBF-6FCF-42D1-804C-EF8053E58B06}"/>
              </a:ext>
            </a:extLst>
          </p:cNvPr>
          <p:cNvSpPr/>
          <p:nvPr/>
        </p:nvSpPr>
        <p:spPr>
          <a:xfrm>
            <a:off x="11159296" y="3911458"/>
            <a:ext cx="147759" cy="361975"/>
          </a:xfrm>
          <a:prstGeom prst="rect">
            <a:avLst/>
          </a:prstGeom>
          <a:solidFill>
            <a:srgbClr val="0645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22" name="Google Shape;99;p1">
            <a:extLst>
              <a:ext uri="{FF2B5EF4-FFF2-40B4-BE49-F238E27FC236}">
                <a16:creationId xmlns:a16="http://schemas.microsoft.com/office/drawing/2014/main" id="{0AE2BB82-ED0B-4342-9A14-9EE7C72F6848}"/>
              </a:ext>
            </a:extLst>
          </p:cNvPr>
          <p:cNvSpPr/>
          <p:nvPr/>
        </p:nvSpPr>
        <p:spPr>
          <a:xfrm>
            <a:off x="11154226" y="4835054"/>
            <a:ext cx="147759" cy="361975"/>
          </a:xfrm>
          <a:prstGeom prst="rect">
            <a:avLst/>
          </a:prstGeom>
          <a:solidFill>
            <a:srgbClr val="185F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23" name="Google Shape;100;p1">
            <a:extLst>
              <a:ext uri="{FF2B5EF4-FFF2-40B4-BE49-F238E27FC236}">
                <a16:creationId xmlns:a16="http://schemas.microsoft.com/office/drawing/2014/main" id="{B1B57E21-0777-44D7-995C-30013A493252}"/>
              </a:ext>
            </a:extLst>
          </p:cNvPr>
          <p:cNvSpPr/>
          <p:nvPr/>
        </p:nvSpPr>
        <p:spPr>
          <a:xfrm>
            <a:off x="11154225" y="5754996"/>
            <a:ext cx="147759" cy="361975"/>
          </a:xfrm>
          <a:prstGeom prst="rect">
            <a:avLst/>
          </a:prstGeom>
          <a:solidFill>
            <a:srgbClr val="BEE4F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2" name="TextBox 1">
            <a:extLst>
              <a:ext uri="{FF2B5EF4-FFF2-40B4-BE49-F238E27FC236}">
                <a16:creationId xmlns:a16="http://schemas.microsoft.com/office/drawing/2014/main" id="{C141D678-F084-423A-BFC7-93DDD9F35243}"/>
              </a:ext>
            </a:extLst>
          </p:cNvPr>
          <p:cNvSpPr txBox="1"/>
          <p:nvPr/>
        </p:nvSpPr>
        <p:spPr>
          <a:xfrm>
            <a:off x="5771983" y="2034021"/>
            <a:ext cx="4862178" cy="4247317"/>
          </a:xfrm>
          <a:prstGeom prst="rect">
            <a:avLst/>
          </a:prstGeom>
          <a:noFill/>
        </p:spPr>
        <p:txBody>
          <a:bodyPr wrap="square" rtlCol="0">
            <a:spAutoFit/>
          </a:bodyPr>
          <a:lstStyle/>
          <a:p>
            <a:pPr marL="285750" indent="-285750">
              <a:buClr>
                <a:schemeClr val="accent1">
                  <a:lumMod val="75000"/>
                </a:schemeClr>
              </a:buClr>
              <a:buFont typeface="Arial" panose="020B0604020202020204" pitchFamily="34" charset="0"/>
              <a:buChar char="•"/>
            </a:pPr>
            <a:r>
              <a:rPr lang="en-US" sz="1800" dirty="0">
                <a:solidFill>
                  <a:schemeClr val="accent1">
                    <a:lumMod val="75000"/>
                  </a:schemeClr>
                </a:solidFill>
                <a:latin typeface="Calibri" panose="020F0502020204030204" pitchFamily="34" charset="0"/>
                <a:cs typeface="Calibri" panose="020F0502020204030204" pitchFamily="34" charset="0"/>
              </a:rPr>
              <a:t>With regards to pricing, TNETS has a range of pricing models to meet customer requirements</a:t>
            </a:r>
          </a:p>
          <a:p>
            <a:pPr marL="285750" indent="-285750">
              <a:buClr>
                <a:schemeClr val="accent1">
                  <a:lumMod val="75000"/>
                </a:schemeClr>
              </a:buClr>
              <a:buFont typeface="Arial" panose="020B0604020202020204" pitchFamily="34" charset="0"/>
              <a:buChar char="•"/>
            </a:pPr>
            <a:endParaRPr lang="en-US" sz="1800" dirty="0">
              <a:solidFill>
                <a:schemeClr val="accent1">
                  <a:lumMod val="75000"/>
                </a:schemeClr>
              </a:solidFill>
              <a:latin typeface="Calibri" panose="020F0502020204030204" pitchFamily="34" charset="0"/>
              <a:cs typeface="Calibri" panose="020F0502020204030204" pitchFamily="34" charset="0"/>
            </a:endParaRPr>
          </a:p>
          <a:p>
            <a:pPr marL="285750" indent="-285750">
              <a:buClr>
                <a:schemeClr val="accent1">
                  <a:lumMod val="75000"/>
                </a:schemeClr>
              </a:buClr>
              <a:buFont typeface="Arial" panose="020B0604020202020204" pitchFamily="34" charset="0"/>
              <a:buChar char="•"/>
            </a:pPr>
            <a:r>
              <a:rPr lang="en-US" sz="1800" dirty="0">
                <a:solidFill>
                  <a:schemeClr val="accent1">
                    <a:lumMod val="75000"/>
                  </a:schemeClr>
                </a:solidFill>
                <a:latin typeface="Calibri" panose="020F0502020204030204" pitchFamily="34" charset="0"/>
                <a:cs typeface="Calibri" panose="020F0502020204030204" pitchFamily="34" charset="0"/>
              </a:rPr>
              <a:t>What tends to work best for most clients is full transaction-based pricing, although we have clients working with us on a hybrid model of fixed plus variable pricing.</a:t>
            </a:r>
          </a:p>
          <a:p>
            <a:pPr marL="285750" indent="-285750">
              <a:buClr>
                <a:schemeClr val="accent1">
                  <a:lumMod val="75000"/>
                </a:schemeClr>
              </a:buClr>
              <a:buFont typeface="Arial" panose="020B0604020202020204" pitchFamily="34" charset="0"/>
              <a:buChar char="•"/>
            </a:pPr>
            <a:endParaRPr lang="en-US" sz="1800" dirty="0">
              <a:solidFill>
                <a:schemeClr val="accent1">
                  <a:lumMod val="75000"/>
                </a:schemeClr>
              </a:solidFill>
              <a:latin typeface="Calibri" panose="020F0502020204030204" pitchFamily="34" charset="0"/>
              <a:cs typeface="Calibri" panose="020F0502020204030204" pitchFamily="34" charset="0"/>
            </a:endParaRPr>
          </a:p>
          <a:p>
            <a:pPr marL="285750" indent="-285750">
              <a:buClr>
                <a:schemeClr val="accent1">
                  <a:lumMod val="75000"/>
                </a:schemeClr>
              </a:buClr>
              <a:buFont typeface="Arial" panose="020B0604020202020204" pitchFamily="34" charset="0"/>
              <a:buChar char="•"/>
            </a:pPr>
            <a:r>
              <a:rPr lang="en-US" sz="1800" dirty="0">
                <a:solidFill>
                  <a:schemeClr val="accent1">
                    <a:lumMod val="75000"/>
                  </a:schemeClr>
                </a:solidFill>
                <a:latin typeface="Calibri" panose="020F0502020204030204" pitchFamily="34" charset="0"/>
                <a:cs typeface="Calibri" panose="020F0502020204030204" pitchFamily="34" charset="0"/>
              </a:rPr>
              <a:t>TNETS philosophy is generally not to charge up front for systems integration but to recover our costs over the life of the contract and again, based on volume. </a:t>
            </a:r>
          </a:p>
          <a:p>
            <a:pPr marL="285750" indent="-285750">
              <a:buClr>
                <a:schemeClr val="accent1">
                  <a:lumMod val="75000"/>
                </a:schemeClr>
              </a:buClr>
              <a:buFont typeface="Arial" panose="020B0604020202020204" pitchFamily="34" charset="0"/>
              <a:buChar char="•"/>
            </a:pPr>
            <a:endParaRPr lang="en-US" sz="1800" dirty="0">
              <a:solidFill>
                <a:schemeClr val="accent1">
                  <a:lumMod val="75000"/>
                </a:schemeClr>
              </a:solidFill>
              <a:latin typeface="Calibri" panose="020F0502020204030204" pitchFamily="34" charset="0"/>
              <a:cs typeface="Calibri" panose="020F0502020204030204" pitchFamily="34" charset="0"/>
            </a:endParaRPr>
          </a:p>
          <a:p>
            <a:pPr marL="285750" indent="-285750">
              <a:buClr>
                <a:schemeClr val="accent1">
                  <a:lumMod val="75000"/>
                </a:schemeClr>
              </a:buClr>
              <a:buFont typeface="Arial" panose="020B0604020202020204" pitchFamily="34" charset="0"/>
              <a:buChar char="•"/>
            </a:pPr>
            <a:endParaRPr lang="en-US" sz="1800" dirty="0">
              <a:solidFill>
                <a:schemeClr val="accent1">
                  <a:lumMod val="75000"/>
                </a:schemeClr>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D3A5C1E3-BA62-4343-8F54-2C839AE83F00}"/>
              </a:ext>
            </a:extLst>
          </p:cNvPr>
          <p:cNvSpPr txBox="1"/>
          <p:nvPr/>
        </p:nvSpPr>
        <p:spPr>
          <a:xfrm>
            <a:off x="2796226" y="2304234"/>
            <a:ext cx="3299774" cy="400110"/>
          </a:xfrm>
          <a:prstGeom prst="rect">
            <a:avLst/>
          </a:prstGeom>
          <a:noFill/>
        </p:spPr>
        <p:txBody>
          <a:bodyPr wrap="square" rtlCol="0">
            <a:spAutoFit/>
          </a:bodyPr>
          <a:lstStyle/>
          <a:p>
            <a:r>
              <a:rPr lang="en-SG" sz="2000" b="1" dirty="0">
                <a:solidFill>
                  <a:schemeClr val="accent1">
                    <a:lumMod val="75000"/>
                  </a:schemeClr>
                </a:solidFill>
                <a:latin typeface="Calibri" panose="020F0502020204030204" pitchFamily="34" charset="0"/>
                <a:ea typeface="Open Sans" panose="020B0604020202020204" charset="0"/>
                <a:cs typeface="Calibri" panose="020F0502020204030204" pitchFamily="34" charset="0"/>
              </a:rPr>
              <a:t>TNETS</a:t>
            </a:r>
          </a:p>
        </p:txBody>
      </p:sp>
      <p:pic>
        <p:nvPicPr>
          <p:cNvPr id="25" name="Google Shape;244;p4" descr="Ui Ux with solid fill">
            <a:extLst>
              <a:ext uri="{FF2B5EF4-FFF2-40B4-BE49-F238E27FC236}">
                <a16:creationId xmlns:a16="http://schemas.microsoft.com/office/drawing/2014/main" id="{AF29F170-7782-4524-B02A-866186D5B254}"/>
              </a:ext>
            </a:extLst>
          </p:cNvPr>
          <p:cNvPicPr preferRelativeResize="0"/>
          <p:nvPr/>
        </p:nvPicPr>
        <p:blipFill rotWithShape="1">
          <a:blip r:embed="rId4">
            <a:alphaModFix/>
          </a:blip>
          <a:srcRect/>
          <a:stretch/>
        </p:blipFill>
        <p:spPr>
          <a:xfrm>
            <a:off x="2770435" y="1372230"/>
            <a:ext cx="929498" cy="943321"/>
          </a:xfrm>
          <a:prstGeom prst="rect">
            <a:avLst/>
          </a:prstGeom>
          <a:noFill/>
          <a:ln>
            <a:noFill/>
          </a:ln>
        </p:spPr>
      </p:pic>
      <p:sp>
        <p:nvSpPr>
          <p:cNvPr id="24" name="Google Shape;88;p1">
            <a:extLst>
              <a:ext uri="{FF2B5EF4-FFF2-40B4-BE49-F238E27FC236}">
                <a16:creationId xmlns:a16="http://schemas.microsoft.com/office/drawing/2014/main" id="{464BA64F-814A-4C0A-9676-04DFFD70EBF2}"/>
              </a:ext>
            </a:extLst>
          </p:cNvPr>
          <p:cNvSpPr/>
          <p:nvPr/>
        </p:nvSpPr>
        <p:spPr>
          <a:xfrm>
            <a:off x="-11339" y="0"/>
            <a:ext cx="81103" cy="6858000"/>
          </a:xfrm>
          <a:prstGeom prst="rect">
            <a:avLst/>
          </a:prstGeom>
          <a:solidFill>
            <a:srgbClr val="01091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26" name="Google Shape;89;p1">
            <a:extLst>
              <a:ext uri="{FF2B5EF4-FFF2-40B4-BE49-F238E27FC236}">
                <a16:creationId xmlns:a16="http://schemas.microsoft.com/office/drawing/2014/main" id="{51445C4E-41BE-4D2B-8505-83D544378AED}"/>
              </a:ext>
            </a:extLst>
          </p:cNvPr>
          <p:cNvSpPr/>
          <p:nvPr/>
        </p:nvSpPr>
        <p:spPr>
          <a:xfrm>
            <a:off x="52342" y="0"/>
            <a:ext cx="106309" cy="6858000"/>
          </a:xfrm>
          <a:prstGeom prst="rect">
            <a:avLst/>
          </a:prstGeom>
          <a:solidFill>
            <a:srgbClr val="13294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27" name="Google Shape;90;p1">
            <a:extLst>
              <a:ext uri="{FF2B5EF4-FFF2-40B4-BE49-F238E27FC236}">
                <a16:creationId xmlns:a16="http://schemas.microsoft.com/office/drawing/2014/main" id="{9A35BC09-732C-4CC8-92E5-54A48E829888}"/>
              </a:ext>
            </a:extLst>
          </p:cNvPr>
          <p:cNvSpPr/>
          <p:nvPr/>
        </p:nvSpPr>
        <p:spPr>
          <a:xfrm>
            <a:off x="147597" y="0"/>
            <a:ext cx="149469" cy="6858000"/>
          </a:xfrm>
          <a:prstGeom prst="rect">
            <a:avLst/>
          </a:prstGeom>
          <a:solidFill>
            <a:srgbClr val="0645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28" name="Google Shape;91;p1">
            <a:extLst>
              <a:ext uri="{FF2B5EF4-FFF2-40B4-BE49-F238E27FC236}">
                <a16:creationId xmlns:a16="http://schemas.microsoft.com/office/drawing/2014/main" id="{08CFC5FC-2964-4CCD-B383-0EE99DF1E00D}"/>
              </a:ext>
            </a:extLst>
          </p:cNvPr>
          <p:cNvSpPr/>
          <p:nvPr/>
        </p:nvSpPr>
        <p:spPr>
          <a:xfrm>
            <a:off x="300164" y="0"/>
            <a:ext cx="149469" cy="6858000"/>
          </a:xfrm>
          <a:prstGeom prst="rect">
            <a:avLst/>
          </a:prstGeom>
          <a:solidFill>
            <a:srgbClr val="185F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29" name="Google Shape;92;p1">
            <a:extLst>
              <a:ext uri="{FF2B5EF4-FFF2-40B4-BE49-F238E27FC236}">
                <a16:creationId xmlns:a16="http://schemas.microsoft.com/office/drawing/2014/main" id="{4D2BE714-1810-4643-AE3B-9A35C929981E}"/>
              </a:ext>
            </a:extLst>
          </p:cNvPr>
          <p:cNvSpPr/>
          <p:nvPr/>
        </p:nvSpPr>
        <p:spPr>
          <a:xfrm>
            <a:off x="442071" y="0"/>
            <a:ext cx="147759" cy="6858000"/>
          </a:xfrm>
          <a:prstGeom prst="rect">
            <a:avLst/>
          </a:prstGeom>
          <a:solidFill>
            <a:srgbClr val="BEE4F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045847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8"/>
          <p:cNvSpPr txBox="1"/>
          <p:nvPr/>
        </p:nvSpPr>
        <p:spPr>
          <a:xfrm>
            <a:off x="872066" y="406399"/>
            <a:ext cx="8591973" cy="461624"/>
          </a:xfrm>
          <a:prstGeom prst="rect">
            <a:avLst/>
          </a:prstGeom>
          <a:noFill/>
          <a:ln>
            <a:noFill/>
          </a:ln>
        </p:spPr>
        <p:txBody>
          <a:bodyPr spcFirstLastPara="1" wrap="square" lIns="91425" tIns="45700" rIns="91425" bIns="45700" anchor="t" anchorCtr="0">
            <a:spAutoFit/>
          </a:bodyPr>
          <a:lstStyle/>
          <a:p>
            <a:pPr>
              <a:buSzPts val="1800"/>
            </a:pPr>
            <a:r>
              <a:rPr lang="en-US" sz="2400" dirty="0">
                <a:solidFill>
                  <a:srgbClr val="185F9E"/>
                </a:solidFill>
                <a:latin typeface="Calibri" panose="020F0502020204030204" pitchFamily="34" charset="0"/>
                <a:ea typeface="Open Sans"/>
                <a:cs typeface="Calibri" panose="020F0502020204030204" pitchFamily="34" charset="0"/>
                <a:sym typeface="Open Sans"/>
              </a:rPr>
              <a:t>Customs Declaration Volume By Client </a:t>
            </a:r>
          </a:p>
        </p:txBody>
      </p:sp>
      <p:pic>
        <p:nvPicPr>
          <p:cNvPr id="442" name="Google Shape;442;p8" descr="A picture containing icon&#10;&#10;Description automatically generated"/>
          <p:cNvPicPr preferRelativeResize="0"/>
          <p:nvPr/>
        </p:nvPicPr>
        <p:blipFill rotWithShape="1">
          <a:blip r:embed="rId3">
            <a:alphaModFix/>
          </a:blip>
          <a:srcRect/>
          <a:stretch/>
        </p:blipFill>
        <p:spPr>
          <a:xfrm>
            <a:off x="10856987" y="6323245"/>
            <a:ext cx="990197" cy="269334"/>
          </a:xfrm>
          <a:prstGeom prst="rect">
            <a:avLst/>
          </a:prstGeom>
          <a:noFill/>
          <a:ln>
            <a:noFill/>
          </a:ln>
        </p:spPr>
      </p:pic>
      <p:sp>
        <p:nvSpPr>
          <p:cNvPr id="446" name="Google Shape;446;p8"/>
          <p:cNvSpPr/>
          <p:nvPr/>
        </p:nvSpPr>
        <p:spPr>
          <a:xfrm>
            <a:off x="12081164" y="0"/>
            <a:ext cx="110836" cy="6858000"/>
          </a:xfrm>
          <a:prstGeom prst="rect">
            <a:avLst/>
          </a:prstGeom>
          <a:solidFill>
            <a:srgbClr val="A6AEB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452" name="Google Shape;452;p8"/>
          <p:cNvSpPr/>
          <p:nvPr/>
        </p:nvSpPr>
        <p:spPr>
          <a:xfrm>
            <a:off x="2477314" y="1344809"/>
            <a:ext cx="1478099" cy="2321257"/>
          </a:xfrm>
          <a:prstGeom prst="rect">
            <a:avLst/>
          </a:pr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454" name="Google Shape;454;p8"/>
          <p:cNvSpPr/>
          <p:nvPr/>
        </p:nvSpPr>
        <p:spPr>
          <a:xfrm rot="5400000">
            <a:off x="2376544" y="2185728"/>
            <a:ext cx="115000" cy="237013"/>
          </a:xfrm>
          <a:prstGeom prst="rect">
            <a:avLst/>
          </a:prstGeom>
          <a:solidFill>
            <a:srgbClr val="0645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455" name="Google Shape;455;p8"/>
          <p:cNvSpPr/>
          <p:nvPr/>
        </p:nvSpPr>
        <p:spPr>
          <a:xfrm rot="5400000">
            <a:off x="2376543" y="2542677"/>
            <a:ext cx="115000" cy="237013"/>
          </a:xfrm>
          <a:prstGeom prst="rect">
            <a:avLst/>
          </a:prstGeom>
          <a:solidFill>
            <a:srgbClr val="185F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456" name="Google Shape;456;p8"/>
          <p:cNvSpPr/>
          <p:nvPr/>
        </p:nvSpPr>
        <p:spPr>
          <a:xfrm rot="5400000">
            <a:off x="2376543" y="2904652"/>
            <a:ext cx="115000" cy="237013"/>
          </a:xfrm>
          <a:prstGeom prst="rect">
            <a:avLst/>
          </a:prstGeom>
          <a:solidFill>
            <a:srgbClr val="BEE4F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18" name="Google Shape;434;p7">
            <a:extLst>
              <a:ext uri="{FF2B5EF4-FFF2-40B4-BE49-F238E27FC236}">
                <a16:creationId xmlns:a16="http://schemas.microsoft.com/office/drawing/2014/main" id="{688D053E-D58F-4147-AE1F-D638F4C2398C}"/>
              </a:ext>
            </a:extLst>
          </p:cNvPr>
          <p:cNvSpPr/>
          <p:nvPr/>
        </p:nvSpPr>
        <p:spPr>
          <a:xfrm>
            <a:off x="2973449" y="3310466"/>
            <a:ext cx="2078585" cy="116907"/>
          </a:xfrm>
          <a:prstGeom prst="rect">
            <a:avLst/>
          </a:prstGeom>
          <a:solidFill>
            <a:srgbClr val="BEE4F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19" name="Google Shape;435;p7">
            <a:extLst>
              <a:ext uri="{FF2B5EF4-FFF2-40B4-BE49-F238E27FC236}">
                <a16:creationId xmlns:a16="http://schemas.microsoft.com/office/drawing/2014/main" id="{1CB01610-D19C-47CE-BE5A-C9517E2C2A8E}"/>
              </a:ext>
            </a:extLst>
          </p:cNvPr>
          <p:cNvSpPr/>
          <p:nvPr/>
        </p:nvSpPr>
        <p:spPr>
          <a:xfrm>
            <a:off x="2973448" y="3608145"/>
            <a:ext cx="2078585" cy="116907"/>
          </a:xfrm>
          <a:prstGeom prst="rect">
            <a:avLst/>
          </a:prstGeom>
          <a:solidFill>
            <a:srgbClr val="185F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20" name="Google Shape;436;p7">
            <a:extLst>
              <a:ext uri="{FF2B5EF4-FFF2-40B4-BE49-F238E27FC236}">
                <a16:creationId xmlns:a16="http://schemas.microsoft.com/office/drawing/2014/main" id="{C35131AA-0FE7-4E89-90E9-F52029A74ACF}"/>
              </a:ext>
            </a:extLst>
          </p:cNvPr>
          <p:cNvSpPr/>
          <p:nvPr/>
        </p:nvSpPr>
        <p:spPr>
          <a:xfrm>
            <a:off x="2973447" y="3941317"/>
            <a:ext cx="2078585" cy="116907"/>
          </a:xfrm>
          <a:prstGeom prst="rect">
            <a:avLst/>
          </a:prstGeom>
          <a:solidFill>
            <a:srgbClr val="A6AEB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21" name="Google Shape;98;p1">
            <a:extLst>
              <a:ext uri="{FF2B5EF4-FFF2-40B4-BE49-F238E27FC236}">
                <a16:creationId xmlns:a16="http://schemas.microsoft.com/office/drawing/2014/main" id="{27BE4EBF-6FCF-42D1-804C-EF8053E58B06}"/>
              </a:ext>
            </a:extLst>
          </p:cNvPr>
          <p:cNvSpPr/>
          <p:nvPr/>
        </p:nvSpPr>
        <p:spPr>
          <a:xfrm>
            <a:off x="11159296" y="3911458"/>
            <a:ext cx="147759" cy="361975"/>
          </a:xfrm>
          <a:prstGeom prst="rect">
            <a:avLst/>
          </a:prstGeom>
          <a:solidFill>
            <a:srgbClr val="0645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22" name="Google Shape;99;p1">
            <a:extLst>
              <a:ext uri="{FF2B5EF4-FFF2-40B4-BE49-F238E27FC236}">
                <a16:creationId xmlns:a16="http://schemas.microsoft.com/office/drawing/2014/main" id="{0AE2BB82-ED0B-4342-9A14-9EE7C72F6848}"/>
              </a:ext>
            </a:extLst>
          </p:cNvPr>
          <p:cNvSpPr/>
          <p:nvPr/>
        </p:nvSpPr>
        <p:spPr>
          <a:xfrm>
            <a:off x="11154226" y="4835054"/>
            <a:ext cx="147759" cy="361975"/>
          </a:xfrm>
          <a:prstGeom prst="rect">
            <a:avLst/>
          </a:prstGeom>
          <a:solidFill>
            <a:srgbClr val="185F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23" name="Google Shape;100;p1">
            <a:extLst>
              <a:ext uri="{FF2B5EF4-FFF2-40B4-BE49-F238E27FC236}">
                <a16:creationId xmlns:a16="http://schemas.microsoft.com/office/drawing/2014/main" id="{B1B57E21-0777-44D7-995C-30013A493252}"/>
              </a:ext>
            </a:extLst>
          </p:cNvPr>
          <p:cNvSpPr/>
          <p:nvPr/>
        </p:nvSpPr>
        <p:spPr>
          <a:xfrm>
            <a:off x="11154225" y="5754996"/>
            <a:ext cx="147759" cy="361975"/>
          </a:xfrm>
          <a:prstGeom prst="rect">
            <a:avLst/>
          </a:prstGeom>
          <a:solidFill>
            <a:srgbClr val="BEE4F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2" name="TextBox 1">
            <a:extLst>
              <a:ext uri="{FF2B5EF4-FFF2-40B4-BE49-F238E27FC236}">
                <a16:creationId xmlns:a16="http://schemas.microsoft.com/office/drawing/2014/main" id="{C141D678-F084-423A-BFC7-93DDD9F35243}"/>
              </a:ext>
            </a:extLst>
          </p:cNvPr>
          <p:cNvSpPr txBox="1"/>
          <p:nvPr/>
        </p:nvSpPr>
        <p:spPr>
          <a:xfrm>
            <a:off x="5771983" y="2034021"/>
            <a:ext cx="4862178" cy="2031325"/>
          </a:xfrm>
          <a:prstGeom prst="rect">
            <a:avLst/>
          </a:prstGeom>
          <a:noFill/>
        </p:spPr>
        <p:txBody>
          <a:bodyPr wrap="square" rtlCol="0">
            <a:spAutoFit/>
          </a:bodyPr>
          <a:lstStyle/>
          <a:p>
            <a:pPr marL="285750" indent="-285750">
              <a:buClr>
                <a:schemeClr val="accent1">
                  <a:lumMod val="75000"/>
                </a:schemeClr>
              </a:buClr>
              <a:buFont typeface="Courier New" panose="02070309020205020404" pitchFamily="49" charset="0"/>
              <a:buChar char="o"/>
            </a:pPr>
            <a:r>
              <a:rPr lang="en-US" sz="1800" dirty="0">
                <a:solidFill>
                  <a:schemeClr val="accent1">
                    <a:lumMod val="75000"/>
                  </a:schemeClr>
                </a:solidFill>
                <a:latin typeface="Calibri" panose="020F0502020204030204" pitchFamily="34" charset="0"/>
                <a:cs typeface="Calibri" panose="020F0502020204030204" pitchFamily="34" charset="0"/>
              </a:rPr>
              <a:t>The following slide depicts how this might work in practice.</a:t>
            </a:r>
          </a:p>
          <a:p>
            <a:pPr marL="285750" indent="-285750">
              <a:buClr>
                <a:schemeClr val="accent1">
                  <a:lumMod val="75000"/>
                </a:schemeClr>
              </a:buClr>
              <a:buFont typeface="Courier New" panose="02070309020205020404" pitchFamily="49" charset="0"/>
              <a:buChar char="o"/>
            </a:pPr>
            <a:endParaRPr lang="en-US" sz="1800" dirty="0">
              <a:solidFill>
                <a:schemeClr val="accent1">
                  <a:lumMod val="75000"/>
                </a:schemeClr>
              </a:solidFill>
              <a:latin typeface="Calibri" panose="020F0502020204030204" pitchFamily="34" charset="0"/>
              <a:cs typeface="Calibri" panose="020F0502020204030204" pitchFamily="34" charset="0"/>
            </a:endParaRPr>
          </a:p>
          <a:p>
            <a:pPr marL="285750" indent="-285750">
              <a:buClr>
                <a:schemeClr val="accent1">
                  <a:lumMod val="75000"/>
                </a:schemeClr>
              </a:buClr>
              <a:buFont typeface="Courier New" panose="02070309020205020404" pitchFamily="49" charset="0"/>
              <a:buChar char="o"/>
            </a:pPr>
            <a:r>
              <a:rPr lang="en-US" sz="1800" dirty="0">
                <a:solidFill>
                  <a:schemeClr val="accent1">
                    <a:lumMod val="75000"/>
                  </a:schemeClr>
                </a:solidFill>
                <a:latin typeface="Calibri" panose="020F0502020204030204" pitchFamily="34" charset="0"/>
                <a:cs typeface="Calibri" panose="020F0502020204030204" pitchFamily="34" charset="0"/>
              </a:rPr>
              <a:t>We would be happy to explore any and all options for lead broker solutions, and ERP connectivity. </a:t>
            </a:r>
          </a:p>
          <a:p>
            <a:pPr marL="285750" indent="-285750">
              <a:buClr>
                <a:schemeClr val="accent1">
                  <a:lumMod val="75000"/>
                </a:schemeClr>
              </a:buClr>
              <a:buFont typeface="Courier New" panose="02070309020205020404" pitchFamily="49" charset="0"/>
              <a:buChar char="o"/>
            </a:pPr>
            <a:endParaRPr lang="en-US" sz="1800" dirty="0">
              <a:solidFill>
                <a:schemeClr val="accent1">
                  <a:lumMod val="75000"/>
                </a:schemeClr>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D3A5C1E3-BA62-4343-8F54-2C839AE83F00}"/>
              </a:ext>
            </a:extLst>
          </p:cNvPr>
          <p:cNvSpPr txBox="1"/>
          <p:nvPr/>
        </p:nvSpPr>
        <p:spPr>
          <a:xfrm>
            <a:off x="2796226" y="2304234"/>
            <a:ext cx="3299774" cy="400110"/>
          </a:xfrm>
          <a:prstGeom prst="rect">
            <a:avLst/>
          </a:prstGeom>
          <a:noFill/>
        </p:spPr>
        <p:txBody>
          <a:bodyPr wrap="square" rtlCol="0">
            <a:spAutoFit/>
          </a:bodyPr>
          <a:lstStyle/>
          <a:p>
            <a:r>
              <a:rPr lang="en-SG" sz="2000" b="1" dirty="0">
                <a:solidFill>
                  <a:schemeClr val="accent1">
                    <a:lumMod val="75000"/>
                  </a:schemeClr>
                </a:solidFill>
                <a:latin typeface="Calibri" panose="020F0502020204030204" pitchFamily="34" charset="0"/>
                <a:ea typeface="Open Sans" panose="020B0604020202020204" charset="0"/>
                <a:cs typeface="Calibri" panose="020F0502020204030204" pitchFamily="34" charset="0"/>
              </a:rPr>
              <a:t>TNETS</a:t>
            </a:r>
          </a:p>
        </p:txBody>
      </p:sp>
      <p:pic>
        <p:nvPicPr>
          <p:cNvPr id="25" name="Google Shape;244;p4" descr="Ui Ux with solid fill">
            <a:extLst>
              <a:ext uri="{FF2B5EF4-FFF2-40B4-BE49-F238E27FC236}">
                <a16:creationId xmlns:a16="http://schemas.microsoft.com/office/drawing/2014/main" id="{AF29F170-7782-4524-B02A-866186D5B254}"/>
              </a:ext>
            </a:extLst>
          </p:cNvPr>
          <p:cNvPicPr preferRelativeResize="0"/>
          <p:nvPr/>
        </p:nvPicPr>
        <p:blipFill rotWithShape="1">
          <a:blip r:embed="rId4">
            <a:alphaModFix/>
          </a:blip>
          <a:srcRect/>
          <a:stretch/>
        </p:blipFill>
        <p:spPr>
          <a:xfrm>
            <a:off x="2770435" y="1372230"/>
            <a:ext cx="929498" cy="943321"/>
          </a:xfrm>
          <a:prstGeom prst="rect">
            <a:avLst/>
          </a:prstGeom>
          <a:noFill/>
          <a:ln>
            <a:noFill/>
          </a:ln>
        </p:spPr>
      </p:pic>
      <p:sp>
        <p:nvSpPr>
          <p:cNvPr id="24" name="Google Shape;88;p1">
            <a:extLst>
              <a:ext uri="{FF2B5EF4-FFF2-40B4-BE49-F238E27FC236}">
                <a16:creationId xmlns:a16="http://schemas.microsoft.com/office/drawing/2014/main" id="{464BA64F-814A-4C0A-9676-04DFFD70EBF2}"/>
              </a:ext>
            </a:extLst>
          </p:cNvPr>
          <p:cNvSpPr/>
          <p:nvPr/>
        </p:nvSpPr>
        <p:spPr>
          <a:xfrm>
            <a:off x="-11339" y="0"/>
            <a:ext cx="81103" cy="6858000"/>
          </a:xfrm>
          <a:prstGeom prst="rect">
            <a:avLst/>
          </a:prstGeom>
          <a:solidFill>
            <a:srgbClr val="01091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26" name="Google Shape;89;p1">
            <a:extLst>
              <a:ext uri="{FF2B5EF4-FFF2-40B4-BE49-F238E27FC236}">
                <a16:creationId xmlns:a16="http://schemas.microsoft.com/office/drawing/2014/main" id="{51445C4E-41BE-4D2B-8505-83D544378AED}"/>
              </a:ext>
            </a:extLst>
          </p:cNvPr>
          <p:cNvSpPr/>
          <p:nvPr/>
        </p:nvSpPr>
        <p:spPr>
          <a:xfrm>
            <a:off x="52342" y="0"/>
            <a:ext cx="106309" cy="6858000"/>
          </a:xfrm>
          <a:prstGeom prst="rect">
            <a:avLst/>
          </a:prstGeom>
          <a:solidFill>
            <a:srgbClr val="13294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27" name="Google Shape;90;p1">
            <a:extLst>
              <a:ext uri="{FF2B5EF4-FFF2-40B4-BE49-F238E27FC236}">
                <a16:creationId xmlns:a16="http://schemas.microsoft.com/office/drawing/2014/main" id="{9A35BC09-732C-4CC8-92E5-54A48E829888}"/>
              </a:ext>
            </a:extLst>
          </p:cNvPr>
          <p:cNvSpPr/>
          <p:nvPr/>
        </p:nvSpPr>
        <p:spPr>
          <a:xfrm>
            <a:off x="147597" y="0"/>
            <a:ext cx="149469" cy="6858000"/>
          </a:xfrm>
          <a:prstGeom prst="rect">
            <a:avLst/>
          </a:prstGeom>
          <a:solidFill>
            <a:srgbClr val="0645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28" name="Google Shape;91;p1">
            <a:extLst>
              <a:ext uri="{FF2B5EF4-FFF2-40B4-BE49-F238E27FC236}">
                <a16:creationId xmlns:a16="http://schemas.microsoft.com/office/drawing/2014/main" id="{08CFC5FC-2964-4CCD-B383-0EE99DF1E00D}"/>
              </a:ext>
            </a:extLst>
          </p:cNvPr>
          <p:cNvSpPr/>
          <p:nvPr/>
        </p:nvSpPr>
        <p:spPr>
          <a:xfrm>
            <a:off x="300164" y="0"/>
            <a:ext cx="149469" cy="6858000"/>
          </a:xfrm>
          <a:prstGeom prst="rect">
            <a:avLst/>
          </a:prstGeom>
          <a:solidFill>
            <a:srgbClr val="185F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29" name="Google Shape;92;p1">
            <a:extLst>
              <a:ext uri="{FF2B5EF4-FFF2-40B4-BE49-F238E27FC236}">
                <a16:creationId xmlns:a16="http://schemas.microsoft.com/office/drawing/2014/main" id="{4D2BE714-1810-4643-AE3B-9A35C929981E}"/>
              </a:ext>
            </a:extLst>
          </p:cNvPr>
          <p:cNvSpPr/>
          <p:nvPr/>
        </p:nvSpPr>
        <p:spPr>
          <a:xfrm>
            <a:off x="442071" y="0"/>
            <a:ext cx="147759" cy="6858000"/>
          </a:xfrm>
          <a:prstGeom prst="rect">
            <a:avLst/>
          </a:prstGeom>
          <a:solidFill>
            <a:srgbClr val="BEE4F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647782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8"/>
          <p:cNvSpPr txBox="1"/>
          <p:nvPr/>
        </p:nvSpPr>
        <p:spPr>
          <a:xfrm>
            <a:off x="872066" y="406399"/>
            <a:ext cx="8591973" cy="461624"/>
          </a:xfrm>
          <a:prstGeom prst="rect">
            <a:avLst/>
          </a:prstGeom>
          <a:noFill/>
          <a:ln>
            <a:noFill/>
          </a:ln>
        </p:spPr>
        <p:txBody>
          <a:bodyPr spcFirstLastPara="1" wrap="square" lIns="91425" tIns="45700" rIns="91425" bIns="45700" anchor="t" anchorCtr="0">
            <a:spAutoFit/>
          </a:bodyPr>
          <a:lstStyle/>
          <a:p>
            <a:pPr>
              <a:buSzPts val="1800"/>
            </a:pPr>
            <a:r>
              <a:rPr lang="en-US" sz="2400" dirty="0">
                <a:solidFill>
                  <a:srgbClr val="185F9E"/>
                </a:solidFill>
                <a:latin typeface="Calibri" panose="020F0502020204030204" pitchFamily="34" charset="0"/>
                <a:ea typeface="Open Sans"/>
                <a:cs typeface="Calibri" panose="020F0502020204030204" pitchFamily="34" charset="0"/>
                <a:sym typeface="Open Sans"/>
              </a:rPr>
              <a:t>Lead Customs Broker Solution</a:t>
            </a:r>
          </a:p>
        </p:txBody>
      </p:sp>
      <p:pic>
        <p:nvPicPr>
          <p:cNvPr id="442" name="Google Shape;442;p8" descr="A picture containing icon&#10;&#10;Description automatically generated"/>
          <p:cNvPicPr preferRelativeResize="0"/>
          <p:nvPr/>
        </p:nvPicPr>
        <p:blipFill rotWithShape="1">
          <a:blip r:embed="rId3">
            <a:alphaModFix/>
          </a:blip>
          <a:srcRect/>
          <a:stretch/>
        </p:blipFill>
        <p:spPr>
          <a:xfrm>
            <a:off x="10856987" y="6323245"/>
            <a:ext cx="990197" cy="269334"/>
          </a:xfrm>
          <a:prstGeom prst="rect">
            <a:avLst/>
          </a:prstGeom>
          <a:noFill/>
          <a:ln>
            <a:noFill/>
          </a:ln>
        </p:spPr>
      </p:pic>
      <p:sp>
        <p:nvSpPr>
          <p:cNvPr id="446" name="Google Shape;446;p8"/>
          <p:cNvSpPr/>
          <p:nvPr/>
        </p:nvSpPr>
        <p:spPr>
          <a:xfrm>
            <a:off x="12081164" y="0"/>
            <a:ext cx="110836" cy="6858000"/>
          </a:xfrm>
          <a:prstGeom prst="rect">
            <a:avLst/>
          </a:prstGeom>
          <a:solidFill>
            <a:srgbClr val="A6AEB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24" name="Google Shape;88;p1">
            <a:extLst>
              <a:ext uri="{FF2B5EF4-FFF2-40B4-BE49-F238E27FC236}">
                <a16:creationId xmlns:a16="http://schemas.microsoft.com/office/drawing/2014/main" id="{464BA64F-814A-4C0A-9676-04DFFD70EBF2}"/>
              </a:ext>
            </a:extLst>
          </p:cNvPr>
          <p:cNvSpPr/>
          <p:nvPr/>
        </p:nvSpPr>
        <p:spPr>
          <a:xfrm>
            <a:off x="-11339" y="0"/>
            <a:ext cx="81103" cy="6858000"/>
          </a:xfrm>
          <a:prstGeom prst="rect">
            <a:avLst/>
          </a:prstGeom>
          <a:solidFill>
            <a:srgbClr val="01091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26" name="Google Shape;89;p1">
            <a:extLst>
              <a:ext uri="{FF2B5EF4-FFF2-40B4-BE49-F238E27FC236}">
                <a16:creationId xmlns:a16="http://schemas.microsoft.com/office/drawing/2014/main" id="{51445C4E-41BE-4D2B-8505-83D544378AED}"/>
              </a:ext>
            </a:extLst>
          </p:cNvPr>
          <p:cNvSpPr/>
          <p:nvPr/>
        </p:nvSpPr>
        <p:spPr>
          <a:xfrm>
            <a:off x="52342" y="0"/>
            <a:ext cx="106309" cy="6858000"/>
          </a:xfrm>
          <a:prstGeom prst="rect">
            <a:avLst/>
          </a:prstGeom>
          <a:solidFill>
            <a:srgbClr val="13294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27" name="Google Shape;90;p1">
            <a:extLst>
              <a:ext uri="{FF2B5EF4-FFF2-40B4-BE49-F238E27FC236}">
                <a16:creationId xmlns:a16="http://schemas.microsoft.com/office/drawing/2014/main" id="{9A35BC09-732C-4CC8-92E5-54A48E829888}"/>
              </a:ext>
            </a:extLst>
          </p:cNvPr>
          <p:cNvSpPr/>
          <p:nvPr/>
        </p:nvSpPr>
        <p:spPr>
          <a:xfrm>
            <a:off x="147597" y="0"/>
            <a:ext cx="149469" cy="6858000"/>
          </a:xfrm>
          <a:prstGeom prst="rect">
            <a:avLst/>
          </a:prstGeom>
          <a:solidFill>
            <a:srgbClr val="0645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28" name="Google Shape;91;p1">
            <a:extLst>
              <a:ext uri="{FF2B5EF4-FFF2-40B4-BE49-F238E27FC236}">
                <a16:creationId xmlns:a16="http://schemas.microsoft.com/office/drawing/2014/main" id="{08CFC5FC-2964-4CCD-B383-0EE99DF1E00D}"/>
              </a:ext>
            </a:extLst>
          </p:cNvPr>
          <p:cNvSpPr/>
          <p:nvPr/>
        </p:nvSpPr>
        <p:spPr>
          <a:xfrm>
            <a:off x="300164" y="0"/>
            <a:ext cx="149469" cy="6858000"/>
          </a:xfrm>
          <a:prstGeom prst="rect">
            <a:avLst/>
          </a:prstGeom>
          <a:solidFill>
            <a:srgbClr val="185F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29" name="Google Shape;92;p1">
            <a:extLst>
              <a:ext uri="{FF2B5EF4-FFF2-40B4-BE49-F238E27FC236}">
                <a16:creationId xmlns:a16="http://schemas.microsoft.com/office/drawing/2014/main" id="{4D2BE714-1810-4643-AE3B-9A35C929981E}"/>
              </a:ext>
            </a:extLst>
          </p:cNvPr>
          <p:cNvSpPr/>
          <p:nvPr/>
        </p:nvSpPr>
        <p:spPr>
          <a:xfrm>
            <a:off x="442071" y="0"/>
            <a:ext cx="147759" cy="6858000"/>
          </a:xfrm>
          <a:prstGeom prst="rect">
            <a:avLst/>
          </a:prstGeom>
          <a:solidFill>
            <a:srgbClr val="BEE4F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4" name="Rectangle 3">
            <a:extLst>
              <a:ext uri="{FF2B5EF4-FFF2-40B4-BE49-F238E27FC236}">
                <a16:creationId xmlns:a16="http://schemas.microsoft.com/office/drawing/2014/main" id="{DB19E22E-5BA5-7E4F-9913-59EA0A77AA2C}"/>
              </a:ext>
            </a:extLst>
          </p:cNvPr>
          <p:cNvSpPr/>
          <p:nvPr/>
        </p:nvSpPr>
        <p:spPr>
          <a:xfrm>
            <a:off x="5940280" y="2560284"/>
            <a:ext cx="1522377" cy="335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TNETS China</a:t>
            </a:r>
          </a:p>
        </p:txBody>
      </p:sp>
      <p:sp>
        <p:nvSpPr>
          <p:cNvPr id="30" name="Rectangle 29">
            <a:extLst>
              <a:ext uri="{FF2B5EF4-FFF2-40B4-BE49-F238E27FC236}">
                <a16:creationId xmlns:a16="http://schemas.microsoft.com/office/drawing/2014/main" id="{A82521BF-5A56-1840-B108-BF829B412FA5}"/>
              </a:ext>
            </a:extLst>
          </p:cNvPr>
          <p:cNvSpPr/>
          <p:nvPr/>
        </p:nvSpPr>
        <p:spPr>
          <a:xfrm>
            <a:off x="5940280" y="4105568"/>
            <a:ext cx="1522377" cy="335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TNETS India</a:t>
            </a:r>
          </a:p>
        </p:txBody>
      </p:sp>
      <p:sp>
        <p:nvSpPr>
          <p:cNvPr id="31" name="Rectangle 30">
            <a:extLst>
              <a:ext uri="{FF2B5EF4-FFF2-40B4-BE49-F238E27FC236}">
                <a16:creationId xmlns:a16="http://schemas.microsoft.com/office/drawing/2014/main" id="{ADC99E02-23E7-5F42-AD62-45D049E5AFE6}"/>
              </a:ext>
            </a:extLst>
          </p:cNvPr>
          <p:cNvSpPr/>
          <p:nvPr/>
        </p:nvSpPr>
        <p:spPr>
          <a:xfrm>
            <a:off x="5940280" y="5164748"/>
            <a:ext cx="1522377" cy="335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TNETS Malaysia</a:t>
            </a:r>
          </a:p>
        </p:txBody>
      </p:sp>
      <p:sp>
        <p:nvSpPr>
          <p:cNvPr id="32" name="Rectangle 31">
            <a:extLst>
              <a:ext uri="{FF2B5EF4-FFF2-40B4-BE49-F238E27FC236}">
                <a16:creationId xmlns:a16="http://schemas.microsoft.com/office/drawing/2014/main" id="{CA84F16F-9A83-784E-98C2-A86C886E6DA7}"/>
              </a:ext>
            </a:extLst>
          </p:cNvPr>
          <p:cNvSpPr/>
          <p:nvPr/>
        </p:nvSpPr>
        <p:spPr>
          <a:xfrm>
            <a:off x="5940280" y="4635158"/>
            <a:ext cx="1522377" cy="335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TNETS Singapore</a:t>
            </a:r>
          </a:p>
        </p:txBody>
      </p:sp>
      <p:sp>
        <p:nvSpPr>
          <p:cNvPr id="33" name="Rectangle 32">
            <a:extLst>
              <a:ext uri="{FF2B5EF4-FFF2-40B4-BE49-F238E27FC236}">
                <a16:creationId xmlns:a16="http://schemas.microsoft.com/office/drawing/2014/main" id="{84D5502F-01E2-3D4B-B8C8-4DC07057AC40}"/>
              </a:ext>
            </a:extLst>
          </p:cNvPr>
          <p:cNvSpPr/>
          <p:nvPr/>
        </p:nvSpPr>
        <p:spPr>
          <a:xfrm>
            <a:off x="5940280" y="3046388"/>
            <a:ext cx="1522377" cy="335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TNETS Japan</a:t>
            </a:r>
          </a:p>
        </p:txBody>
      </p:sp>
      <p:sp>
        <p:nvSpPr>
          <p:cNvPr id="34" name="Rectangle 33">
            <a:extLst>
              <a:ext uri="{FF2B5EF4-FFF2-40B4-BE49-F238E27FC236}">
                <a16:creationId xmlns:a16="http://schemas.microsoft.com/office/drawing/2014/main" id="{2157697B-01F3-E24E-9BFD-E8B3C998474B}"/>
              </a:ext>
            </a:extLst>
          </p:cNvPr>
          <p:cNvSpPr/>
          <p:nvPr/>
        </p:nvSpPr>
        <p:spPr>
          <a:xfrm>
            <a:off x="5932761" y="3564105"/>
            <a:ext cx="1522377" cy="335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TNETS Australia</a:t>
            </a:r>
          </a:p>
        </p:txBody>
      </p:sp>
      <p:sp>
        <p:nvSpPr>
          <p:cNvPr id="35" name="Rectangle 34">
            <a:extLst>
              <a:ext uri="{FF2B5EF4-FFF2-40B4-BE49-F238E27FC236}">
                <a16:creationId xmlns:a16="http://schemas.microsoft.com/office/drawing/2014/main" id="{245D6248-7AB2-6240-BCA6-E09C72E48C18}"/>
              </a:ext>
            </a:extLst>
          </p:cNvPr>
          <p:cNvSpPr/>
          <p:nvPr/>
        </p:nvSpPr>
        <p:spPr>
          <a:xfrm>
            <a:off x="5934154" y="2106673"/>
            <a:ext cx="1522377" cy="335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TNETS Korea</a:t>
            </a:r>
          </a:p>
        </p:txBody>
      </p:sp>
      <p:sp>
        <p:nvSpPr>
          <p:cNvPr id="36" name="Rectangle 35">
            <a:extLst>
              <a:ext uri="{FF2B5EF4-FFF2-40B4-BE49-F238E27FC236}">
                <a16:creationId xmlns:a16="http://schemas.microsoft.com/office/drawing/2014/main" id="{78E27F2B-E96B-AE45-AF54-942FF2954CB3}"/>
              </a:ext>
            </a:extLst>
          </p:cNvPr>
          <p:cNvSpPr/>
          <p:nvPr/>
        </p:nvSpPr>
        <p:spPr>
          <a:xfrm>
            <a:off x="5940280" y="5694338"/>
            <a:ext cx="1522377" cy="335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TNETS Indonesia</a:t>
            </a:r>
          </a:p>
        </p:txBody>
      </p:sp>
      <p:sp>
        <p:nvSpPr>
          <p:cNvPr id="6" name="Rectangle 5">
            <a:extLst>
              <a:ext uri="{FF2B5EF4-FFF2-40B4-BE49-F238E27FC236}">
                <a16:creationId xmlns:a16="http://schemas.microsoft.com/office/drawing/2014/main" id="{16EDA524-7180-2846-82CC-8B7D0E159259}"/>
              </a:ext>
            </a:extLst>
          </p:cNvPr>
          <p:cNvSpPr/>
          <p:nvPr/>
        </p:nvSpPr>
        <p:spPr>
          <a:xfrm>
            <a:off x="9452257" y="2106673"/>
            <a:ext cx="950037" cy="39229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Customs Reporting and Analysis </a:t>
            </a:r>
          </a:p>
        </p:txBody>
      </p:sp>
      <p:sp>
        <p:nvSpPr>
          <p:cNvPr id="37" name="Rectangle 36">
            <a:extLst>
              <a:ext uri="{FF2B5EF4-FFF2-40B4-BE49-F238E27FC236}">
                <a16:creationId xmlns:a16="http://schemas.microsoft.com/office/drawing/2014/main" id="{87CBFF22-886B-3741-BEEA-86F82DD96317}"/>
              </a:ext>
            </a:extLst>
          </p:cNvPr>
          <p:cNvSpPr/>
          <p:nvPr/>
        </p:nvSpPr>
        <p:spPr>
          <a:xfrm rot="16200000">
            <a:off x="6667676" y="-1898751"/>
            <a:ext cx="461623" cy="70076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Customs Data Repository</a:t>
            </a:r>
          </a:p>
        </p:txBody>
      </p:sp>
      <p:sp>
        <p:nvSpPr>
          <p:cNvPr id="38" name="Rectangle 37">
            <a:extLst>
              <a:ext uri="{FF2B5EF4-FFF2-40B4-BE49-F238E27FC236}">
                <a16:creationId xmlns:a16="http://schemas.microsoft.com/office/drawing/2014/main" id="{47B018CE-F5F9-2243-B369-D4E9A8E345D8}"/>
              </a:ext>
            </a:extLst>
          </p:cNvPr>
          <p:cNvSpPr/>
          <p:nvPr/>
        </p:nvSpPr>
        <p:spPr>
          <a:xfrm>
            <a:off x="3412499" y="2106673"/>
            <a:ext cx="950037" cy="39229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 Restricted Party Screening</a:t>
            </a:r>
          </a:p>
        </p:txBody>
      </p:sp>
      <p:sp>
        <p:nvSpPr>
          <p:cNvPr id="39" name="Rectangle 38">
            <a:extLst>
              <a:ext uri="{FF2B5EF4-FFF2-40B4-BE49-F238E27FC236}">
                <a16:creationId xmlns:a16="http://schemas.microsoft.com/office/drawing/2014/main" id="{80DEDDE1-4AA0-B74A-B452-8615195AE0A0}"/>
              </a:ext>
            </a:extLst>
          </p:cNvPr>
          <p:cNvSpPr/>
          <p:nvPr/>
        </p:nvSpPr>
        <p:spPr>
          <a:xfrm>
            <a:off x="1050610" y="2560284"/>
            <a:ext cx="1522377" cy="335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HAPG Vendor 2</a:t>
            </a:r>
          </a:p>
        </p:txBody>
      </p:sp>
      <p:sp>
        <p:nvSpPr>
          <p:cNvPr id="40" name="Rectangle 39">
            <a:extLst>
              <a:ext uri="{FF2B5EF4-FFF2-40B4-BE49-F238E27FC236}">
                <a16:creationId xmlns:a16="http://schemas.microsoft.com/office/drawing/2014/main" id="{96AC0343-3CEE-1541-980F-1F2434E9D2EA}"/>
              </a:ext>
            </a:extLst>
          </p:cNvPr>
          <p:cNvSpPr/>
          <p:nvPr/>
        </p:nvSpPr>
        <p:spPr>
          <a:xfrm>
            <a:off x="1050610" y="4105568"/>
            <a:ext cx="1522377" cy="335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HAPG Client 1</a:t>
            </a:r>
          </a:p>
        </p:txBody>
      </p:sp>
      <p:sp>
        <p:nvSpPr>
          <p:cNvPr id="41" name="Rectangle 40">
            <a:extLst>
              <a:ext uri="{FF2B5EF4-FFF2-40B4-BE49-F238E27FC236}">
                <a16:creationId xmlns:a16="http://schemas.microsoft.com/office/drawing/2014/main" id="{2D7E9EAE-8596-3F47-82F4-78A49E679145}"/>
              </a:ext>
            </a:extLst>
          </p:cNvPr>
          <p:cNvSpPr/>
          <p:nvPr/>
        </p:nvSpPr>
        <p:spPr>
          <a:xfrm>
            <a:off x="1050610" y="5164748"/>
            <a:ext cx="1522377" cy="335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HAPG Client 3</a:t>
            </a:r>
          </a:p>
        </p:txBody>
      </p:sp>
      <p:sp>
        <p:nvSpPr>
          <p:cNvPr id="42" name="Rectangle 41">
            <a:extLst>
              <a:ext uri="{FF2B5EF4-FFF2-40B4-BE49-F238E27FC236}">
                <a16:creationId xmlns:a16="http://schemas.microsoft.com/office/drawing/2014/main" id="{379D2DB7-D6A9-9E47-8FB9-E3235113CBC3}"/>
              </a:ext>
            </a:extLst>
          </p:cNvPr>
          <p:cNvSpPr/>
          <p:nvPr/>
        </p:nvSpPr>
        <p:spPr>
          <a:xfrm>
            <a:off x="1050610" y="4635158"/>
            <a:ext cx="1522377" cy="335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HAPG Client 2</a:t>
            </a:r>
          </a:p>
        </p:txBody>
      </p:sp>
      <p:sp>
        <p:nvSpPr>
          <p:cNvPr id="43" name="Rectangle 42">
            <a:extLst>
              <a:ext uri="{FF2B5EF4-FFF2-40B4-BE49-F238E27FC236}">
                <a16:creationId xmlns:a16="http://schemas.microsoft.com/office/drawing/2014/main" id="{B8CF1B69-F060-5B4D-91FF-D2152D1F78C3}"/>
              </a:ext>
            </a:extLst>
          </p:cNvPr>
          <p:cNvSpPr/>
          <p:nvPr/>
        </p:nvSpPr>
        <p:spPr>
          <a:xfrm>
            <a:off x="1050610" y="3046388"/>
            <a:ext cx="1522377" cy="335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HAPG Vendor 3</a:t>
            </a:r>
          </a:p>
        </p:txBody>
      </p:sp>
      <p:sp>
        <p:nvSpPr>
          <p:cNvPr id="44" name="Rectangle 43">
            <a:extLst>
              <a:ext uri="{FF2B5EF4-FFF2-40B4-BE49-F238E27FC236}">
                <a16:creationId xmlns:a16="http://schemas.microsoft.com/office/drawing/2014/main" id="{E429838F-CE92-2A46-BA22-60F2B3241AA2}"/>
              </a:ext>
            </a:extLst>
          </p:cNvPr>
          <p:cNvSpPr/>
          <p:nvPr/>
        </p:nvSpPr>
        <p:spPr>
          <a:xfrm>
            <a:off x="1043091" y="3564105"/>
            <a:ext cx="1522377" cy="335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HAPG Vendor 4</a:t>
            </a:r>
          </a:p>
        </p:txBody>
      </p:sp>
      <p:sp>
        <p:nvSpPr>
          <p:cNvPr id="45" name="Rectangle 44">
            <a:extLst>
              <a:ext uri="{FF2B5EF4-FFF2-40B4-BE49-F238E27FC236}">
                <a16:creationId xmlns:a16="http://schemas.microsoft.com/office/drawing/2014/main" id="{CE7739C7-F5E0-094A-A0C7-68B33F64283E}"/>
              </a:ext>
            </a:extLst>
          </p:cNvPr>
          <p:cNvSpPr/>
          <p:nvPr/>
        </p:nvSpPr>
        <p:spPr>
          <a:xfrm>
            <a:off x="1044484" y="2106673"/>
            <a:ext cx="1522377" cy="335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HAPG Vendor 1</a:t>
            </a:r>
          </a:p>
        </p:txBody>
      </p:sp>
      <p:sp>
        <p:nvSpPr>
          <p:cNvPr id="46" name="Rectangle 45">
            <a:extLst>
              <a:ext uri="{FF2B5EF4-FFF2-40B4-BE49-F238E27FC236}">
                <a16:creationId xmlns:a16="http://schemas.microsoft.com/office/drawing/2014/main" id="{4D9FFAD2-BE9B-F64C-8BF5-26D6C8F157B0}"/>
              </a:ext>
            </a:extLst>
          </p:cNvPr>
          <p:cNvSpPr/>
          <p:nvPr/>
        </p:nvSpPr>
        <p:spPr>
          <a:xfrm>
            <a:off x="1050610" y="5694338"/>
            <a:ext cx="1522377" cy="335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HAPG Client 4</a:t>
            </a:r>
          </a:p>
        </p:txBody>
      </p:sp>
      <p:sp>
        <p:nvSpPr>
          <p:cNvPr id="47" name="Rectangle 46">
            <a:extLst>
              <a:ext uri="{FF2B5EF4-FFF2-40B4-BE49-F238E27FC236}">
                <a16:creationId xmlns:a16="http://schemas.microsoft.com/office/drawing/2014/main" id="{B51B2A6D-93BD-104E-9E43-45FADBCA1CDD}"/>
              </a:ext>
            </a:extLst>
          </p:cNvPr>
          <p:cNvSpPr/>
          <p:nvPr/>
        </p:nvSpPr>
        <p:spPr>
          <a:xfrm>
            <a:off x="7753935" y="2560284"/>
            <a:ext cx="1522377" cy="335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China Customs</a:t>
            </a:r>
          </a:p>
        </p:txBody>
      </p:sp>
      <p:sp>
        <p:nvSpPr>
          <p:cNvPr id="48" name="Rectangle 47">
            <a:extLst>
              <a:ext uri="{FF2B5EF4-FFF2-40B4-BE49-F238E27FC236}">
                <a16:creationId xmlns:a16="http://schemas.microsoft.com/office/drawing/2014/main" id="{875C6CDF-E18B-1F46-A924-AC22ED2541C0}"/>
              </a:ext>
            </a:extLst>
          </p:cNvPr>
          <p:cNvSpPr/>
          <p:nvPr/>
        </p:nvSpPr>
        <p:spPr>
          <a:xfrm>
            <a:off x="7753935" y="4105568"/>
            <a:ext cx="1522377" cy="335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India Customs</a:t>
            </a:r>
          </a:p>
        </p:txBody>
      </p:sp>
      <p:sp>
        <p:nvSpPr>
          <p:cNvPr id="49" name="Rectangle 48">
            <a:extLst>
              <a:ext uri="{FF2B5EF4-FFF2-40B4-BE49-F238E27FC236}">
                <a16:creationId xmlns:a16="http://schemas.microsoft.com/office/drawing/2014/main" id="{D2781BCA-6189-044D-8CAF-44437EA1732D}"/>
              </a:ext>
            </a:extLst>
          </p:cNvPr>
          <p:cNvSpPr/>
          <p:nvPr/>
        </p:nvSpPr>
        <p:spPr>
          <a:xfrm>
            <a:off x="7753935" y="5164748"/>
            <a:ext cx="1522377" cy="335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Malaysia Customs</a:t>
            </a:r>
          </a:p>
        </p:txBody>
      </p:sp>
      <p:sp>
        <p:nvSpPr>
          <p:cNvPr id="50" name="Rectangle 49">
            <a:extLst>
              <a:ext uri="{FF2B5EF4-FFF2-40B4-BE49-F238E27FC236}">
                <a16:creationId xmlns:a16="http://schemas.microsoft.com/office/drawing/2014/main" id="{BB429047-7C7D-3643-99AE-A7561708D5E5}"/>
              </a:ext>
            </a:extLst>
          </p:cNvPr>
          <p:cNvSpPr/>
          <p:nvPr/>
        </p:nvSpPr>
        <p:spPr>
          <a:xfrm>
            <a:off x="7753935" y="4635158"/>
            <a:ext cx="1522377" cy="335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Singapore Customs</a:t>
            </a:r>
          </a:p>
        </p:txBody>
      </p:sp>
      <p:sp>
        <p:nvSpPr>
          <p:cNvPr id="51" name="Rectangle 50">
            <a:extLst>
              <a:ext uri="{FF2B5EF4-FFF2-40B4-BE49-F238E27FC236}">
                <a16:creationId xmlns:a16="http://schemas.microsoft.com/office/drawing/2014/main" id="{7E9533A6-1437-AC4F-870E-B6316DE09651}"/>
              </a:ext>
            </a:extLst>
          </p:cNvPr>
          <p:cNvSpPr/>
          <p:nvPr/>
        </p:nvSpPr>
        <p:spPr>
          <a:xfrm>
            <a:off x="7753935" y="3046388"/>
            <a:ext cx="1522377" cy="335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Japan Customs</a:t>
            </a:r>
          </a:p>
        </p:txBody>
      </p:sp>
      <p:sp>
        <p:nvSpPr>
          <p:cNvPr id="52" name="Rectangle 51">
            <a:extLst>
              <a:ext uri="{FF2B5EF4-FFF2-40B4-BE49-F238E27FC236}">
                <a16:creationId xmlns:a16="http://schemas.microsoft.com/office/drawing/2014/main" id="{E37AAA05-EE80-E14B-A422-4CB3642615BD}"/>
              </a:ext>
            </a:extLst>
          </p:cNvPr>
          <p:cNvSpPr/>
          <p:nvPr/>
        </p:nvSpPr>
        <p:spPr>
          <a:xfrm>
            <a:off x="7746416" y="3564105"/>
            <a:ext cx="1522377" cy="335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Australia Customs</a:t>
            </a:r>
          </a:p>
        </p:txBody>
      </p:sp>
      <p:sp>
        <p:nvSpPr>
          <p:cNvPr id="53" name="Rectangle 52">
            <a:extLst>
              <a:ext uri="{FF2B5EF4-FFF2-40B4-BE49-F238E27FC236}">
                <a16:creationId xmlns:a16="http://schemas.microsoft.com/office/drawing/2014/main" id="{235FE093-FD0E-6646-B89E-20D94F21C22A}"/>
              </a:ext>
            </a:extLst>
          </p:cNvPr>
          <p:cNvSpPr/>
          <p:nvPr/>
        </p:nvSpPr>
        <p:spPr>
          <a:xfrm>
            <a:off x="7747809" y="2106673"/>
            <a:ext cx="1522377" cy="335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Korea Customs</a:t>
            </a:r>
          </a:p>
        </p:txBody>
      </p:sp>
      <p:sp>
        <p:nvSpPr>
          <p:cNvPr id="54" name="Rectangle 53">
            <a:extLst>
              <a:ext uri="{FF2B5EF4-FFF2-40B4-BE49-F238E27FC236}">
                <a16:creationId xmlns:a16="http://schemas.microsoft.com/office/drawing/2014/main" id="{149BC6A6-5370-BB47-A347-F4BBE75947F3}"/>
              </a:ext>
            </a:extLst>
          </p:cNvPr>
          <p:cNvSpPr/>
          <p:nvPr/>
        </p:nvSpPr>
        <p:spPr>
          <a:xfrm>
            <a:off x="7753935" y="5694338"/>
            <a:ext cx="1522377" cy="335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Indonesia Customs</a:t>
            </a:r>
          </a:p>
        </p:txBody>
      </p:sp>
      <p:cxnSp>
        <p:nvCxnSpPr>
          <p:cNvPr id="8" name="Straight Arrow Connector 7">
            <a:extLst>
              <a:ext uri="{FF2B5EF4-FFF2-40B4-BE49-F238E27FC236}">
                <a16:creationId xmlns:a16="http://schemas.microsoft.com/office/drawing/2014/main" id="{C6AD82A0-76E3-B940-9F44-3F093C7AAE60}"/>
              </a:ext>
            </a:extLst>
          </p:cNvPr>
          <p:cNvCxnSpPr>
            <a:stCxn id="35" idx="3"/>
            <a:endCxn id="53" idx="1"/>
          </p:cNvCxnSpPr>
          <p:nvPr/>
        </p:nvCxnSpPr>
        <p:spPr>
          <a:xfrm>
            <a:off x="7456531" y="2274313"/>
            <a:ext cx="291278" cy="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013D7653-6087-4B44-927D-0AAB327E0B0F}"/>
              </a:ext>
            </a:extLst>
          </p:cNvPr>
          <p:cNvCxnSpPr/>
          <p:nvPr/>
        </p:nvCxnSpPr>
        <p:spPr>
          <a:xfrm>
            <a:off x="7470053" y="2731513"/>
            <a:ext cx="291278" cy="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0D16D1FF-2636-3046-AAAF-3C2281DABC49}"/>
              </a:ext>
            </a:extLst>
          </p:cNvPr>
          <p:cNvCxnSpPr/>
          <p:nvPr/>
        </p:nvCxnSpPr>
        <p:spPr>
          <a:xfrm>
            <a:off x="7761331" y="2579113"/>
            <a:ext cx="2912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73270F1F-8A6E-964F-80A1-6678AD860C5D}"/>
              </a:ext>
            </a:extLst>
          </p:cNvPr>
          <p:cNvCxnSpPr/>
          <p:nvPr/>
        </p:nvCxnSpPr>
        <p:spPr>
          <a:xfrm>
            <a:off x="7470053" y="3223003"/>
            <a:ext cx="291278" cy="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8998F7A8-B384-884E-BBCE-479AEA4E7167}"/>
              </a:ext>
            </a:extLst>
          </p:cNvPr>
          <p:cNvCxnSpPr/>
          <p:nvPr/>
        </p:nvCxnSpPr>
        <p:spPr>
          <a:xfrm>
            <a:off x="8066131" y="2883913"/>
            <a:ext cx="2912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DFF7C4AA-EEBA-7445-B914-8CAFF795538C}"/>
              </a:ext>
            </a:extLst>
          </p:cNvPr>
          <p:cNvCxnSpPr/>
          <p:nvPr/>
        </p:nvCxnSpPr>
        <p:spPr>
          <a:xfrm>
            <a:off x="7470053" y="3786883"/>
            <a:ext cx="291278" cy="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9CAD4002-3922-E54C-933B-4DDEAD75A8AC}"/>
              </a:ext>
            </a:extLst>
          </p:cNvPr>
          <p:cNvCxnSpPr/>
          <p:nvPr/>
        </p:nvCxnSpPr>
        <p:spPr>
          <a:xfrm>
            <a:off x="7470053" y="4244083"/>
            <a:ext cx="291278" cy="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8CF136C5-B1D4-FB4B-B46F-BF31AC751FA3}"/>
              </a:ext>
            </a:extLst>
          </p:cNvPr>
          <p:cNvCxnSpPr/>
          <p:nvPr/>
        </p:nvCxnSpPr>
        <p:spPr>
          <a:xfrm>
            <a:off x="7462657" y="4823203"/>
            <a:ext cx="291278" cy="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A14E0C90-AA9D-1E44-B3DA-7EE56F3275F0}"/>
              </a:ext>
            </a:extLst>
          </p:cNvPr>
          <p:cNvCxnSpPr/>
          <p:nvPr/>
        </p:nvCxnSpPr>
        <p:spPr>
          <a:xfrm>
            <a:off x="7927253" y="4244083"/>
            <a:ext cx="2912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C3373F5C-C326-AB45-8BA4-CF3E63D15BBE}"/>
              </a:ext>
            </a:extLst>
          </p:cNvPr>
          <p:cNvCxnSpPr/>
          <p:nvPr/>
        </p:nvCxnSpPr>
        <p:spPr>
          <a:xfrm>
            <a:off x="7470053" y="5341363"/>
            <a:ext cx="291278" cy="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E5EB754D-6816-6442-98BB-FF09E0D652BF}"/>
              </a:ext>
            </a:extLst>
          </p:cNvPr>
          <p:cNvCxnSpPr/>
          <p:nvPr/>
        </p:nvCxnSpPr>
        <p:spPr>
          <a:xfrm>
            <a:off x="7470053" y="5859523"/>
            <a:ext cx="291278" cy="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EED12AF0-37D1-7846-A8E0-73198F8424CD}"/>
              </a:ext>
            </a:extLst>
          </p:cNvPr>
          <p:cNvSpPr/>
          <p:nvPr/>
        </p:nvSpPr>
        <p:spPr>
          <a:xfrm>
            <a:off x="987545" y="1188462"/>
            <a:ext cx="1974230" cy="580989"/>
          </a:xfrm>
          <a:prstGeom prst="ellipse">
            <a:avLst/>
          </a:prstGeom>
          <a:solidFill>
            <a:schemeClr val="accent4">
              <a:lumMod val="60000"/>
              <a:lumOff val="40000"/>
            </a:schemeClr>
          </a:solid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accent1">
                    <a:lumMod val="75000"/>
                  </a:schemeClr>
                </a:solidFill>
              </a:rPr>
              <a:t>1. Initial Data Capture (from ERP) </a:t>
            </a:r>
          </a:p>
        </p:txBody>
      </p:sp>
      <p:cxnSp>
        <p:nvCxnSpPr>
          <p:cNvPr id="11" name="Curved Connector 10">
            <a:extLst>
              <a:ext uri="{FF2B5EF4-FFF2-40B4-BE49-F238E27FC236}">
                <a16:creationId xmlns:a16="http://schemas.microsoft.com/office/drawing/2014/main" id="{A2806CEC-513C-564D-8A2F-5DA0EAD6BCE8}"/>
              </a:ext>
            </a:extLst>
          </p:cNvPr>
          <p:cNvCxnSpPr>
            <a:cxnSpLocks/>
            <a:stCxn id="45" idx="1"/>
            <a:endCxn id="9" idx="2"/>
          </p:cNvCxnSpPr>
          <p:nvPr/>
        </p:nvCxnSpPr>
        <p:spPr>
          <a:xfrm rot="10800000">
            <a:off x="987546" y="1478957"/>
            <a:ext cx="56939" cy="795356"/>
          </a:xfrm>
          <a:prstGeom prst="curvedConnector3">
            <a:avLst>
              <a:gd name="adj1" fmla="val 501482"/>
            </a:avLst>
          </a:prstGeom>
          <a:ln w="38100">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6" name="Curved Connector 15">
            <a:extLst>
              <a:ext uri="{FF2B5EF4-FFF2-40B4-BE49-F238E27FC236}">
                <a16:creationId xmlns:a16="http://schemas.microsoft.com/office/drawing/2014/main" id="{D5B5B4B5-DB75-6B42-B7B8-EB88F7C1A3B0}"/>
              </a:ext>
            </a:extLst>
          </p:cNvPr>
          <p:cNvCxnSpPr>
            <a:cxnSpLocks/>
            <a:stCxn id="9" idx="6"/>
            <a:endCxn id="37" idx="0"/>
          </p:cNvCxnSpPr>
          <p:nvPr/>
        </p:nvCxnSpPr>
        <p:spPr>
          <a:xfrm>
            <a:off x="2961775" y="1478957"/>
            <a:ext cx="432907" cy="126098"/>
          </a:xfrm>
          <a:prstGeom prst="curvedConnector3">
            <a:avLst>
              <a:gd name="adj1" fmla="val 50000"/>
            </a:avLst>
          </a:prstGeom>
          <a:ln w="38100">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686670B3-4404-8042-87A7-9D1A0BCA98EA}"/>
              </a:ext>
            </a:extLst>
          </p:cNvPr>
          <p:cNvCxnSpPr>
            <a:cxnSpLocks/>
            <a:stCxn id="6" idx="0"/>
          </p:cNvCxnSpPr>
          <p:nvPr/>
        </p:nvCxnSpPr>
        <p:spPr>
          <a:xfrm flipH="1" flipV="1">
            <a:off x="9927275" y="1835867"/>
            <a:ext cx="1" cy="270806"/>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49C7C91C-4B0B-3C44-96E6-5A8280C3E767}"/>
              </a:ext>
            </a:extLst>
          </p:cNvPr>
          <p:cNvCxnSpPr>
            <a:cxnSpLocks/>
          </p:cNvCxnSpPr>
          <p:nvPr/>
        </p:nvCxnSpPr>
        <p:spPr>
          <a:xfrm flipH="1" flipV="1">
            <a:off x="3887516" y="1853730"/>
            <a:ext cx="1" cy="270806"/>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63" name="Elbow Connector 462">
            <a:extLst>
              <a:ext uri="{FF2B5EF4-FFF2-40B4-BE49-F238E27FC236}">
                <a16:creationId xmlns:a16="http://schemas.microsoft.com/office/drawing/2014/main" id="{8A5F09D7-061C-C345-B66C-F6CD805D1F63}"/>
              </a:ext>
            </a:extLst>
          </p:cNvPr>
          <p:cNvCxnSpPr>
            <a:stCxn id="35" idx="1"/>
          </p:cNvCxnSpPr>
          <p:nvPr/>
        </p:nvCxnSpPr>
        <p:spPr>
          <a:xfrm rot="10800000">
            <a:off x="5589270" y="1876635"/>
            <a:ext cx="344884" cy="397678"/>
          </a:xfrm>
          <a:prstGeom prst="bent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E87E6428-C1EA-C84B-9FC3-3B2E48FE5BA7}"/>
              </a:ext>
            </a:extLst>
          </p:cNvPr>
          <p:cNvSpPr/>
          <p:nvPr/>
        </p:nvSpPr>
        <p:spPr>
          <a:xfrm>
            <a:off x="4164385" y="6161106"/>
            <a:ext cx="1974230" cy="580989"/>
          </a:xfrm>
          <a:prstGeom prst="ellipse">
            <a:avLst/>
          </a:prstGeom>
          <a:solidFill>
            <a:schemeClr val="accent4">
              <a:lumMod val="60000"/>
              <a:lumOff val="40000"/>
            </a:schemeClr>
          </a:solid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accent1">
                    <a:lumMod val="75000"/>
                  </a:schemeClr>
                </a:solidFill>
              </a:rPr>
              <a:t>2. Screening using TNETS or HAPG system</a:t>
            </a:r>
          </a:p>
        </p:txBody>
      </p:sp>
      <p:cxnSp>
        <p:nvCxnSpPr>
          <p:cNvPr id="465" name="Curved Connector 464">
            <a:extLst>
              <a:ext uri="{FF2B5EF4-FFF2-40B4-BE49-F238E27FC236}">
                <a16:creationId xmlns:a16="http://schemas.microsoft.com/office/drawing/2014/main" id="{B45658AE-A858-0D4C-9DDC-F054C1B98DEF}"/>
              </a:ext>
            </a:extLst>
          </p:cNvPr>
          <p:cNvCxnSpPr>
            <a:cxnSpLocks/>
            <a:stCxn id="88" idx="2"/>
            <a:endCxn id="38" idx="2"/>
          </p:cNvCxnSpPr>
          <p:nvPr/>
        </p:nvCxnSpPr>
        <p:spPr>
          <a:xfrm rot="10800000">
            <a:off x="3887519" y="6029619"/>
            <a:ext cx="276867" cy="421983"/>
          </a:xfrm>
          <a:prstGeom prst="curvedConnector2">
            <a:avLst/>
          </a:prstGeom>
          <a:ln w="38100">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468" name="Curved Connector 467">
            <a:extLst>
              <a:ext uri="{FF2B5EF4-FFF2-40B4-BE49-F238E27FC236}">
                <a16:creationId xmlns:a16="http://schemas.microsoft.com/office/drawing/2014/main" id="{532330EC-F000-B247-80C6-12D5CD18DD8E}"/>
              </a:ext>
            </a:extLst>
          </p:cNvPr>
          <p:cNvCxnSpPr>
            <a:endCxn id="88" idx="0"/>
          </p:cNvCxnSpPr>
          <p:nvPr/>
        </p:nvCxnSpPr>
        <p:spPr>
          <a:xfrm rot="16200000" flipH="1">
            <a:off x="2865239" y="3874844"/>
            <a:ext cx="4336595" cy="235927"/>
          </a:xfrm>
          <a:prstGeom prst="curvedConnector3">
            <a:avLst/>
          </a:prstGeom>
          <a:ln w="38100">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95" name="Oval 94">
            <a:extLst>
              <a:ext uri="{FF2B5EF4-FFF2-40B4-BE49-F238E27FC236}">
                <a16:creationId xmlns:a16="http://schemas.microsoft.com/office/drawing/2014/main" id="{6FF4C411-AE6D-9448-AE0D-5352A1554E0B}"/>
              </a:ext>
            </a:extLst>
          </p:cNvPr>
          <p:cNvSpPr/>
          <p:nvPr/>
        </p:nvSpPr>
        <p:spPr>
          <a:xfrm>
            <a:off x="5255026" y="506257"/>
            <a:ext cx="1974230" cy="700346"/>
          </a:xfrm>
          <a:prstGeom prst="ellipse">
            <a:avLst/>
          </a:prstGeom>
          <a:solidFill>
            <a:schemeClr val="accent4">
              <a:lumMod val="60000"/>
              <a:lumOff val="40000"/>
            </a:schemeClr>
          </a:solid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accent1">
                    <a:lumMod val="75000"/>
                  </a:schemeClr>
                </a:solidFill>
              </a:rPr>
              <a:t>3. Data passed to TNETS in-country declaration platform,</a:t>
            </a:r>
          </a:p>
        </p:txBody>
      </p:sp>
      <p:cxnSp>
        <p:nvCxnSpPr>
          <p:cNvPr id="100" name="Curved Connector 99">
            <a:extLst>
              <a:ext uri="{FF2B5EF4-FFF2-40B4-BE49-F238E27FC236}">
                <a16:creationId xmlns:a16="http://schemas.microsoft.com/office/drawing/2014/main" id="{17F33012-93B6-A643-B2C1-2705A2892CE0}"/>
              </a:ext>
            </a:extLst>
          </p:cNvPr>
          <p:cNvCxnSpPr>
            <a:cxnSpLocks/>
            <a:endCxn id="95" idx="2"/>
          </p:cNvCxnSpPr>
          <p:nvPr/>
        </p:nvCxnSpPr>
        <p:spPr>
          <a:xfrm rot="5400000" flipH="1" flipV="1">
            <a:off x="4771600" y="874001"/>
            <a:ext cx="500997" cy="465856"/>
          </a:xfrm>
          <a:prstGeom prst="curvedConnector2">
            <a:avLst/>
          </a:prstGeom>
          <a:ln w="38100">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06" name="Curved Connector 105">
            <a:extLst>
              <a:ext uri="{FF2B5EF4-FFF2-40B4-BE49-F238E27FC236}">
                <a16:creationId xmlns:a16="http://schemas.microsoft.com/office/drawing/2014/main" id="{2CBBD136-D3EC-C64C-B466-B4B1E27556EC}"/>
              </a:ext>
            </a:extLst>
          </p:cNvPr>
          <p:cNvCxnSpPr>
            <a:cxnSpLocks/>
            <a:stCxn id="95" idx="6"/>
            <a:endCxn id="35" idx="0"/>
          </p:cNvCxnSpPr>
          <p:nvPr/>
        </p:nvCxnSpPr>
        <p:spPr>
          <a:xfrm flipH="1">
            <a:off x="6695343" y="856430"/>
            <a:ext cx="533913" cy="1250243"/>
          </a:xfrm>
          <a:prstGeom prst="curvedConnector4">
            <a:avLst>
              <a:gd name="adj1" fmla="val -42816"/>
              <a:gd name="adj2" fmla="val 64004"/>
            </a:avLst>
          </a:prstGeom>
          <a:ln w="38100">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109" name="Oval 108">
            <a:extLst>
              <a:ext uri="{FF2B5EF4-FFF2-40B4-BE49-F238E27FC236}">
                <a16:creationId xmlns:a16="http://schemas.microsoft.com/office/drawing/2014/main" id="{1C2E66F1-8FB4-FB49-A59F-8B9B8830C1DB}"/>
              </a:ext>
            </a:extLst>
          </p:cNvPr>
          <p:cNvSpPr/>
          <p:nvPr/>
        </p:nvSpPr>
        <p:spPr>
          <a:xfrm>
            <a:off x="7056207" y="6172309"/>
            <a:ext cx="1974230" cy="580989"/>
          </a:xfrm>
          <a:prstGeom prst="ellipse">
            <a:avLst/>
          </a:prstGeom>
          <a:solidFill>
            <a:schemeClr val="accent4">
              <a:lumMod val="60000"/>
              <a:lumOff val="40000"/>
            </a:schemeClr>
          </a:solid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accent1">
                    <a:lumMod val="75000"/>
                  </a:schemeClr>
                </a:solidFill>
              </a:rPr>
              <a:t>4. Customs declaration made on local system  </a:t>
            </a:r>
          </a:p>
        </p:txBody>
      </p:sp>
      <p:cxnSp>
        <p:nvCxnSpPr>
          <p:cNvPr id="110" name="Curved Connector 109">
            <a:extLst>
              <a:ext uri="{FF2B5EF4-FFF2-40B4-BE49-F238E27FC236}">
                <a16:creationId xmlns:a16="http://schemas.microsoft.com/office/drawing/2014/main" id="{D90A51D7-268F-2142-A24A-8D8B863E730A}"/>
              </a:ext>
            </a:extLst>
          </p:cNvPr>
          <p:cNvCxnSpPr>
            <a:cxnSpLocks/>
            <a:stCxn id="36" idx="2"/>
            <a:endCxn id="109" idx="2"/>
          </p:cNvCxnSpPr>
          <p:nvPr/>
        </p:nvCxnSpPr>
        <p:spPr>
          <a:xfrm rot="16200000" flipH="1">
            <a:off x="6662245" y="6068842"/>
            <a:ext cx="433186" cy="354738"/>
          </a:xfrm>
          <a:prstGeom prst="curvedConnector2">
            <a:avLst/>
          </a:prstGeom>
          <a:ln w="38100">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13" name="Curved Connector 112">
            <a:extLst>
              <a:ext uri="{FF2B5EF4-FFF2-40B4-BE49-F238E27FC236}">
                <a16:creationId xmlns:a16="http://schemas.microsoft.com/office/drawing/2014/main" id="{78E6E8FF-255E-B945-B653-3F38447240AD}"/>
              </a:ext>
            </a:extLst>
          </p:cNvPr>
          <p:cNvCxnSpPr>
            <a:cxnSpLocks/>
            <a:stCxn id="109" idx="6"/>
            <a:endCxn id="54" idx="2"/>
          </p:cNvCxnSpPr>
          <p:nvPr/>
        </p:nvCxnSpPr>
        <p:spPr>
          <a:xfrm flipH="1" flipV="1">
            <a:off x="8515124" y="6029618"/>
            <a:ext cx="515313" cy="433186"/>
          </a:xfrm>
          <a:prstGeom prst="curvedConnector4">
            <a:avLst>
              <a:gd name="adj1" fmla="val -44361"/>
              <a:gd name="adj2" fmla="val 83530"/>
            </a:avLst>
          </a:prstGeom>
          <a:ln w="38100">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116" name="Oval 115">
            <a:extLst>
              <a:ext uri="{FF2B5EF4-FFF2-40B4-BE49-F238E27FC236}">
                <a16:creationId xmlns:a16="http://schemas.microsoft.com/office/drawing/2014/main" id="{0C009F3A-E1E5-4342-AAF9-BCA37F13E8B9}"/>
              </a:ext>
            </a:extLst>
          </p:cNvPr>
          <p:cNvSpPr/>
          <p:nvPr/>
        </p:nvSpPr>
        <p:spPr>
          <a:xfrm>
            <a:off x="8838818" y="506257"/>
            <a:ext cx="2065538" cy="717162"/>
          </a:xfrm>
          <a:prstGeom prst="ellipse">
            <a:avLst/>
          </a:prstGeom>
          <a:solidFill>
            <a:schemeClr val="accent4">
              <a:lumMod val="60000"/>
              <a:lumOff val="40000"/>
            </a:schemeClr>
          </a:solid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accent1">
                    <a:lumMod val="75000"/>
                  </a:schemeClr>
                </a:solidFill>
              </a:rPr>
              <a:t>6. Reports and </a:t>
            </a:r>
          </a:p>
          <a:p>
            <a:pPr algn="ctr"/>
            <a:r>
              <a:rPr lang="en-US" sz="1050" dirty="0">
                <a:solidFill>
                  <a:schemeClr val="accent1">
                    <a:lumMod val="75000"/>
                  </a:schemeClr>
                </a:solidFill>
              </a:rPr>
              <a:t>analysis performed on completed declarations  </a:t>
            </a:r>
          </a:p>
        </p:txBody>
      </p:sp>
      <p:cxnSp>
        <p:nvCxnSpPr>
          <p:cNvPr id="117" name="Curved Connector 116">
            <a:extLst>
              <a:ext uri="{FF2B5EF4-FFF2-40B4-BE49-F238E27FC236}">
                <a16:creationId xmlns:a16="http://schemas.microsoft.com/office/drawing/2014/main" id="{7125DE38-A10B-D348-A7A5-93CC5222C878}"/>
              </a:ext>
            </a:extLst>
          </p:cNvPr>
          <p:cNvCxnSpPr>
            <a:cxnSpLocks/>
            <a:endCxn id="116" idx="2"/>
          </p:cNvCxnSpPr>
          <p:nvPr/>
        </p:nvCxnSpPr>
        <p:spPr>
          <a:xfrm flipV="1">
            <a:off x="8299405" y="864838"/>
            <a:ext cx="539413" cy="515756"/>
          </a:xfrm>
          <a:prstGeom prst="curvedConnector3">
            <a:avLst>
              <a:gd name="adj1" fmla="val 50000"/>
            </a:avLst>
          </a:prstGeom>
          <a:ln w="38100">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20" name="Curved Connector 119">
            <a:extLst>
              <a:ext uri="{FF2B5EF4-FFF2-40B4-BE49-F238E27FC236}">
                <a16:creationId xmlns:a16="http://schemas.microsoft.com/office/drawing/2014/main" id="{4865B26E-22E9-164F-9AAA-87F3202F6D52}"/>
              </a:ext>
            </a:extLst>
          </p:cNvPr>
          <p:cNvCxnSpPr>
            <a:cxnSpLocks/>
            <a:stCxn id="116" idx="6"/>
            <a:endCxn id="6" idx="3"/>
          </p:cNvCxnSpPr>
          <p:nvPr/>
        </p:nvCxnSpPr>
        <p:spPr>
          <a:xfrm flipH="1">
            <a:off x="10402294" y="864838"/>
            <a:ext cx="502062" cy="3203308"/>
          </a:xfrm>
          <a:prstGeom prst="curvedConnector3">
            <a:avLst>
              <a:gd name="adj1" fmla="val -45532"/>
            </a:avLst>
          </a:prstGeom>
          <a:ln w="38100">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125" name="Oval 124">
            <a:extLst>
              <a:ext uri="{FF2B5EF4-FFF2-40B4-BE49-F238E27FC236}">
                <a16:creationId xmlns:a16="http://schemas.microsoft.com/office/drawing/2014/main" id="{A8F3E180-537C-2F4C-83E6-D0A6BD961AEA}"/>
              </a:ext>
            </a:extLst>
          </p:cNvPr>
          <p:cNvSpPr/>
          <p:nvPr/>
        </p:nvSpPr>
        <p:spPr>
          <a:xfrm>
            <a:off x="983410" y="6161105"/>
            <a:ext cx="1974230" cy="580989"/>
          </a:xfrm>
          <a:prstGeom prst="ellipse">
            <a:avLst/>
          </a:prstGeom>
          <a:solidFill>
            <a:schemeClr val="accent4">
              <a:lumMod val="60000"/>
              <a:lumOff val="40000"/>
            </a:schemeClr>
          </a:solid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accent1">
                    <a:lumMod val="75000"/>
                  </a:schemeClr>
                </a:solidFill>
              </a:rPr>
              <a:t>5. Completed file returned to HAPG (ERP)</a:t>
            </a:r>
          </a:p>
        </p:txBody>
      </p:sp>
      <p:cxnSp>
        <p:nvCxnSpPr>
          <p:cNvPr id="126" name="Curved Connector 125">
            <a:extLst>
              <a:ext uri="{FF2B5EF4-FFF2-40B4-BE49-F238E27FC236}">
                <a16:creationId xmlns:a16="http://schemas.microsoft.com/office/drawing/2014/main" id="{73AD49B3-D5C8-C546-BD2E-BE758C626B71}"/>
              </a:ext>
            </a:extLst>
          </p:cNvPr>
          <p:cNvCxnSpPr>
            <a:cxnSpLocks/>
            <a:stCxn id="37" idx="0"/>
            <a:endCxn id="125" idx="6"/>
          </p:cNvCxnSpPr>
          <p:nvPr/>
        </p:nvCxnSpPr>
        <p:spPr>
          <a:xfrm rot="10800000" flipV="1">
            <a:off x="2957640" y="1605054"/>
            <a:ext cx="437042" cy="4846545"/>
          </a:xfrm>
          <a:prstGeom prst="curvedConnector3">
            <a:avLst>
              <a:gd name="adj1" fmla="val 50000"/>
            </a:avLst>
          </a:prstGeom>
          <a:ln w="38100">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29" name="Curved Connector 128">
            <a:extLst>
              <a:ext uri="{FF2B5EF4-FFF2-40B4-BE49-F238E27FC236}">
                <a16:creationId xmlns:a16="http://schemas.microsoft.com/office/drawing/2014/main" id="{70E4AAEC-E89F-8240-BBF8-3A12649A39D1}"/>
              </a:ext>
            </a:extLst>
          </p:cNvPr>
          <p:cNvCxnSpPr>
            <a:cxnSpLocks/>
            <a:stCxn id="125" idx="2"/>
            <a:endCxn id="46" idx="1"/>
          </p:cNvCxnSpPr>
          <p:nvPr/>
        </p:nvCxnSpPr>
        <p:spPr>
          <a:xfrm rot="10800000" flipH="1">
            <a:off x="983410" y="5861978"/>
            <a:ext cx="67200" cy="589622"/>
          </a:xfrm>
          <a:prstGeom prst="curvedConnector3">
            <a:avLst>
              <a:gd name="adj1" fmla="val -340179"/>
            </a:avLst>
          </a:prstGeom>
          <a:ln w="38100">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0080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dissolv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68"/>
                                        </p:tgtEl>
                                        <p:attrNameLst>
                                          <p:attrName>style.visibility</p:attrName>
                                        </p:attrNameLst>
                                      </p:cBhvr>
                                      <p:to>
                                        <p:strVal val="visible"/>
                                      </p:to>
                                    </p:set>
                                    <p:animEffect transition="in" filter="dissolve">
                                      <p:cBhvr>
                                        <p:cTn id="22" dur="500"/>
                                        <p:tgtEl>
                                          <p:spTgt spid="46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8"/>
                                        </p:tgtEl>
                                        <p:attrNameLst>
                                          <p:attrName>style.visibility</p:attrName>
                                        </p:attrNameLst>
                                      </p:cBhvr>
                                      <p:to>
                                        <p:strVal val="visible"/>
                                      </p:to>
                                    </p:set>
                                    <p:animEffect transition="in" filter="dissolve">
                                      <p:cBhvr>
                                        <p:cTn id="27" dur="500"/>
                                        <p:tgtEl>
                                          <p:spTgt spid="8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65"/>
                                        </p:tgtEl>
                                        <p:attrNameLst>
                                          <p:attrName>style.visibility</p:attrName>
                                        </p:attrNameLst>
                                      </p:cBhvr>
                                      <p:to>
                                        <p:strVal val="visible"/>
                                      </p:to>
                                    </p:set>
                                    <p:animEffect transition="in" filter="dissolve">
                                      <p:cBhvr>
                                        <p:cTn id="32" dur="500"/>
                                        <p:tgtEl>
                                          <p:spTgt spid="46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00"/>
                                        </p:tgtEl>
                                        <p:attrNameLst>
                                          <p:attrName>style.visibility</p:attrName>
                                        </p:attrNameLst>
                                      </p:cBhvr>
                                      <p:to>
                                        <p:strVal val="visible"/>
                                      </p:to>
                                    </p:set>
                                    <p:animEffect transition="in" filter="dissolve">
                                      <p:cBhvr>
                                        <p:cTn id="37" dur="500"/>
                                        <p:tgtEl>
                                          <p:spTgt spid="10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dissolve">
                                      <p:cBhvr>
                                        <p:cTn id="42" dur="500"/>
                                        <p:tgtEl>
                                          <p:spTgt spid="95"/>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dissolve">
                                      <p:cBhvr>
                                        <p:cTn id="47" dur="500"/>
                                        <p:tgtEl>
                                          <p:spTgt spid="106"/>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dissolve">
                                      <p:cBhvr>
                                        <p:cTn id="52" dur="500"/>
                                        <p:tgtEl>
                                          <p:spTgt spid="110"/>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dissolve">
                                      <p:cBhvr>
                                        <p:cTn id="57" dur="500"/>
                                        <p:tgtEl>
                                          <p:spTgt spid="109"/>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113"/>
                                        </p:tgtEl>
                                        <p:attrNameLst>
                                          <p:attrName>style.visibility</p:attrName>
                                        </p:attrNameLst>
                                      </p:cBhvr>
                                      <p:to>
                                        <p:strVal val="visible"/>
                                      </p:to>
                                    </p:set>
                                    <p:animEffect transition="in" filter="dissolve">
                                      <p:cBhvr>
                                        <p:cTn id="62" dur="500"/>
                                        <p:tgtEl>
                                          <p:spTgt spid="113"/>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126"/>
                                        </p:tgtEl>
                                        <p:attrNameLst>
                                          <p:attrName>style.visibility</p:attrName>
                                        </p:attrNameLst>
                                      </p:cBhvr>
                                      <p:to>
                                        <p:strVal val="visible"/>
                                      </p:to>
                                    </p:set>
                                    <p:animEffect transition="in" filter="dissolve">
                                      <p:cBhvr>
                                        <p:cTn id="67" dur="500"/>
                                        <p:tgtEl>
                                          <p:spTgt spid="126"/>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125"/>
                                        </p:tgtEl>
                                        <p:attrNameLst>
                                          <p:attrName>style.visibility</p:attrName>
                                        </p:attrNameLst>
                                      </p:cBhvr>
                                      <p:to>
                                        <p:strVal val="visible"/>
                                      </p:to>
                                    </p:set>
                                    <p:animEffect transition="in" filter="dissolve">
                                      <p:cBhvr>
                                        <p:cTn id="72" dur="500"/>
                                        <p:tgtEl>
                                          <p:spTgt spid="125"/>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nodeType="clickEffect">
                                  <p:stCondLst>
                                    <p:cond delay="0"/>
                                  </p:stCondLst>
                                  <p:childTnLst>
                                    <p:set>
                                      <p:cBhvr>
                                        <p:cTn id="76" dur="1" fill="hold">
                                          <p:stCondLst>
                                            <p:cond delay="0"/>
                                          </p:stCondLst>
                                        </p:cTn>
                                        <p:tgtEl>
                                          <p:spTgt spid="129"/>
                                        </p:tgtEl>
                                        <p:attrNameLst>
                                          <p:attrName>style.visibility</p:attrName>
                                        </p:attrNameLst>
                                      </p:cBhvr>
                                      <p:to>
                                        <p:strVal val="visible"/>
                                      </p:to>
                                    </p:set>
                                    <p:animEffect transition="in" filter="dissolve">
                                      <p:cBhvr>
                                        <p:cTn id="77" dur="500"/>
                                        <p:tgtEl>
                                          <p:spTgt spid="129"/>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nodeType="clickEffect">
                                  <p:stCondLst>
                                    <p:cond delay="0"/>
                                  </p:stCondLst>
                                  <p:childTnLst>
                                    <p:set>
                                      <p:cBhvr>
                                        <p:cTn id="81" dur="1" fill="hold">
                                          <p:stCondLst>
                                            <p:cond delay="0"/>
                                          </p:stCondLst>
                                        </p:cTn>
                                        <p:tgtEl>
                                          <p:spTgt spid="117"/>
                                        </p:tgtEl>
                                        <p:attrNameLst>
                                          <p:attrName>style.visibility</p:attrName>
                                        </p:attrNameLst>
                                      </p:cBhvr>
                                      <p:to>
                                        <p:strVal val="visible"/>
                                      </p:to>
                                    </p:set>
                                    <p:animEffect transition="in" filter="dissolve">
                                      <p:cBhvr>
                                        <p:cTn id="82" dur="500"/>
                                        <p:tgtEl>
                                          <p:spTgt spid="117"/>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116"/>
                                        </p:tgtEl>
                                        <p:attrNameLst>
                                          <p:attrName>style.visibility</p:attrName>
                                        </p:attrNameLst>
                                      </p:cBhvr>
                                      <p:to>
                                        <p:strVal val="visible"/>
                                      </p:to>
                                    </p:set>
                                    <p:animEffect transition="in" filter="dissolve">
                                      <p:cBhvr>
                                        <p:cTn id="87" dur="500"/>
                                        <p:tgtEl>
                                          <p:spTgt spid="116"/>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nodeType="clickEffect">
                                  <p:stCondLst>
                                    <p:cond delay="0"/>
                                  </p:stCondLst>
                                  <p:childTnLst>
                                    <p:set>
                                      <p:cBhvr>
                                        <p:cTn id="91" dur="1" fill="hold">
                                          <p:stCondLst>
                                            <p:cond delay="0"/>
                                          </p:stCondLst>
                                        </p:cTn>
                                        <p:tgtEl>
                                          <p:spTgt spid="120"/>
                                        </p:tgtEl>
                                        <p:attrNameLst>
                                          <p:attrName>style.visibility</p:attrName>
                                        </p:attrNameLst>
                                      </p:cBhvr>
                                      <p:to>
                                        <p:strVal val="visible"/>
                                      </p:to>
                                    </p:set>
                                    <p:animEffect transition="in" filter="dissolve">
                                      <p:cBhvr>
                                        <p:cTn id="92"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8" grpId="0" animBg="1"/>
      <p:bldP spid="95" grpId="0" animBg="1"/>
      <p:bldP spid="109" grpId="0" animBg="1"/>
      <p:bldP spid="116" grpId="0" animBg="1"/>
      <p:bldP spid="1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pic>
        <p:nvPicPr>
          <p:cNvPr id="552" name="Google Shape;552;p12" descr="A picture containing drawing&#10;&#10;Description automatically generated"/>
          <p:cNvPicPr preferRelativeResize="0"/>
          <p:nvPr/>
        </p:nvPicPr>
        <p:blipFill rotWithShape="1">
          <a:blip r:embed="rId3">
            <a:alphaModFix/>
          </a:blip>
          <a:srcRect/>
          <a:stretch/>
        </p:blipFill>
        <p:spPr>
          <a:xfrm>
            <a:off x="1987765" y="2801569"/>
            <a:ext cx="1887168" cy="532194"/>
          </a:xfrm>
          <a:prstGeom prst="rect">
            <a:avLst/>
          </a:prstGeom>
          <a:noFill/>
          <a:ln>
            <a:noFill/>
          </a:ln>
        </p:spPr>
      </p:pic>
      <p:sp>
        <p:nvSpPr>
          <p:cNvPr id="553" name="Google Shape;553;p12"/>
          <p:cNvSpPr/>
          <p:nvPr/>
        </p:nvSpPr>
        <p:spPr>
          <a:xfrm rot="-5400000">
            <a:off x="727862" y="1475574"/>
            <a:ext cx="200100" cy="625200"/>
          </a:xfrm>
          <a:prstGeom prst="rect">
            <a:avLst/>
          </a:prstGeom>
          <a:solidFill>
            <a:srgbClr val="BEE4F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panose="020F0502020204030204" pitchFamily="34" charset="0"/>
              <a:ea typeface="Calibri"/>
              <a:cs typeface="Calibri" panose="020F0502020204030204" pitchFamily="34" charset="0"/>
              <a:sym typeface="Calibri"/>
            </a:endParaRPr>
          </a:p>
        </p:txBody>
      </p:sp>
      <p:sp>
        <p:nvSpPr>
          <p:cNvPr id="554" name="Google Shape;554;p12"/>
          <p:cNvSpPr/>
          <p:nvPr/>
        </p:nvSpPr>
        <p:spPr>
          <a:xfrm rot="-5400000">
            <a:off x="732643" y="2580812"/>
            <a:ext cx="200100" cy="625200"/>
          </a:xfrm>
          <a:prstGeom prst="rect">
            <a:avLst/>
          </a:prstGeom>
          <a:solidFill>
            <a:srgbClr val="0645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panose="020F0502020204030204" pitchFamily="34" charset="0"/>
              <a:ea typeface="Calibri"/>
              <a:cs typeface="Calibri" panose="020F0502020204030204" pitchFamily="34" charset="0"/>
              <a:sym typeface="Calibri"/>
            </a:endParaRPr>
          </a:p>
        </p:txBody>
      </p:sp>
      <p:sp>
        <p:nvSpPr>
          <p:cNvPr id="555" name="Google Shape;555;p12"/>
          <p:cNvSpPr/>
          <p:nvPr/>
        </p:nvSpPr>
        <p:spPr>
          <a:xfrm rot="-5400000">
            <a:off x="727861" y="3686050"/>
            <a:ext cx="200100" cy="625200"/>
          </a:xfrm>
          <a:prstGeom prst="rect">
            <a:avLst/>
          </a:prstGeom>
          <a:solidFill>
            <a:srgbClr val="BEE4F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panose="020F0502020204030204" pitchFamily="34" charset="0"/>
              <a:ea typeface="Calibri"/>
              <a:cs typeface="Calibri" panose="020F0502020204030204" pitchFamily="34" charset="0"/>
              <a:sym typeface="Calibri"/>
            </a:endParaRPr>
          </a:p>
        </p:txBody>
      </p:sp>
      <p:sp>
        <p:nvSpPr>
          <p:cNvPr id="556" name="Google Shape;556;p12"/>
          <p:cNvSpPr/>
          <p:nvPr/>
        </p:nvSpPr>
        <p:spPr>
          <a:xfrm rot="-5400000">
            <a:off x="727861" y="4917722"/>
            <a:ext cx="200100" cy="625200"/>
          </a:xfrm>
          <a:prstGeom prst="rect">
            <a:avLst/>
          </a:prstGeom>
          <a:solidFill>
            <a:srgbClr val="185F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panose="020F0502020204030204" pitchFamily="34" charset="0"/>
              <a:ea typeface="Calibri"/>
              <a:cs typeface="Calibri" panose="020F0502020204030204" pitchFamily="34" charset="0"/>
              <a:sym typeface="Calibri"/>
            </a:endParaRPr>
          </a:p>
        </p:txBody>
      </p:sp>
      <p:sp>
        <p:nvSpPr>
          <p:cNvPr id="557" name="Google Shape;557;p12"/>
          <p:cNvSpPr/>
          <p:nvPr/>
        </p:nvSpPr>
        <p:spPr>
          <a:xfrm rot="-5400000">
            <a:off x="1268648" y="2100725"/>
            <a:ext cx="200100" cy="625200"/>
          </a:xfrm>
          <a:prstGeom prst="rect">
            <a:avLst/>
          </a:prstGeom>
          <a:solidFill>
            <a:srgbClr val="BEE4F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panose="020F0502020204030204" pitchFamily="34" charset="0"/>
              <a:ea typeface="Calibri"/>
              <a:cs typeface="Calibri" panose="020F0502020204030204" pitchFamily="34" charset="0"/>
              <a:sym typeface="Calibri"/>
            </a:endParaRPr>
          </a:p>
        </p:txBody>
      </p:sp>
      <p:sp>
        <p:nvSpPr>
          <p:cNvPr id="558" name="Google Shape;558;p12"/>
          <p:cNvSpPr/>
          <p:nvPr/>
        </p:nvSpPr>
        <p:spPr>
          <a:xfrm rot="-5400000">
            <a:off x="1268648" y="3229729"/>
            <a:ext cx="200100" cy="6252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panose="020F0502020204030204" pitchFamily="34" charset="0"/>
              <a:ea typeface="Calibri"/>
              <a:cs typeface="Calibri" panose="020F0502020204030204" pitchFamily="34" charset="0"/>
              <a:sym typeface="Calibri"/>
            </a:endParaRPr>
          </a:p>
        </p:txBody>
      </p:sp>
      <p:sp>
        <p:nvSpPr>
          <p:cNvPr id="559" name="Google Shape;559;p12"/>
          <p:cNvSpPr/>
          <p:nvPr/>
        </p:nvSpPr>
        <p:spPr>
          <a:xfrm rot="-5400000">
            <a:off x="1290030" y="4292571"/>
            <a:ext cx="200100" cy="625200"/>
          </a:xfrm>
          <a:prstGeom prst="rect">
            <a:avLst/>
          </a:prstGeom>
          <a:solidFill>
            <a:srgbClr val="BEE4F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panose="020F0502020204030204" pitchFamily="34" charset="0"/>
              <a:ea typeface="Calibri"/>
              <a:cs typeface="Calibri" panose="020F0502020204030204" pitchFamily="34" charset="0"/>
              <a:sym typeface="Calibri"/>
            </a:endParaRPr>
          </a:p>
        </p:txBody>
      </p:sp>
      <p:sp>
        <p:nvSpPr>
          <p:cNvPr id="560" name="Google Shape;560;p12"/>
          <p:cNvSpPr txBox="1"/>
          <p:nvPr/>
        </p:nvSpPr>
        <p:spPr>
          <a:xfrm>
            <a:off x="1755652" y="3387832"/>
            <a:ext cx="3766200" cy="2769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US" sz="1200" b="1" i="0" u="none" strike="noStrike" cap="none">
                <a:solidFill>
                  <a:srgbClr val="3F3F3F"/>
                </a:solidFill>
                <a:latin typeface="Calibri" panose="020F0502020204030204" pitchFamily="34" charset="0"/>
                <a:ea typeface="Lato Hairline"/>
                <a:cs typeface="Calibri" panose="020F0502020204030204" pitchFamily="34" charset="0"/>
                <a:sym typeface="Lato Hairline"/>
              </a:rPr>
              <a:t>Trade Compliance At Your Fingertips</a:t>
            </a:r>
            <a:endParaRPr sz="1200" b="1" i="0" u="none" strike="noStrike" cap="none">
              <a:solidFill>
                <a:srgbClr val="3F3F3F"/>
              </a:solidFill>
              <a:latin typeface="Calibri" panose="020F0502020204030204" pitchFamily="34" charset="0"/>
              <a:ea typeface="Lato Hairline"/>
              <a:cs typeface="Calibri" panose="020F0502020204030204" pitchFamily="34" charset="0"/>
              <a:sym typeface="Lato Hairline"/>
            </a:endParaRPr>
          </a:p>
        </p:txBody>
      </p:sp>
      <p:sp>
        <p:nvSpPr>
          <p:cNvPr id="561" name="Google Shape;561;p12"/>
          <p:cNvSpPr/>
          <p:nvPr/>
        </p:nvSpPr>
        <p:spPr>
          <a:xfrm>
            <a:off x="1757425" y="3876539"/>
            <a:ext cx="46800" cy="58200"/>
          </a:xfrm>
          <a:prstGeom prst="rect">
            <a:avLst/>
          </a:prstGeom>
          <a:solidFill>
            <a:srgbClr val="BFBFB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panose="020F0502020204030204" pitchFamily="34" charset="0"/>
              <a:ea typeface="Calibri"/>
              <a:cs typeface="Calibri" panose="020F0502020204030204" pitchFamily="34" charset="0"/>
              <a:sym typeface="Calibri"/>
            </a:endParaRPr>
          </a:p>
        </p:txBody>
      </p:sp>
      <p:sp>
        <p:nvSpPr>
          <p:cNvPr id="562" name="Google Shape;562;p12"/>
          <p:cNvSpPr/>
          <p:nvPr/>
        </p:nvSpPr>
        <p:spPr>
          <a:xfrm>
            <a:off x="1956342" y="3876539"/>
            <a:ext cx="46800" cy="58200"/>
          </a:xfrm>
          <a:prstGeom prst="rect">
            <a:avLst/>
          </a:prstGeom>
          <a:solidFill>
            <a:srgbClr val="BFBFB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panose="020F0502020204030204" pitchFamily="34" charset="0"/>
              <a:ea typeface="Calibri"/>
              <a:cs typeface="Calibri" panose="020F0502020204030204" pitchFamily="34" charset="0"/>
              <a:sym typeface="Calibri"/>
            </a:endParaRPr>
          </a:p>
        </p:txBody>
      </p:sp>
      <p:sp>
        <p:nvSpPr>
          <p:cNvPr id="563" name="Google Shape;563;p12"/>
          <p:cNvSpPr/>
          <p:nvPr/>
        </p:nvSpPr>
        <p:spPr>
          <a:xfrm>
            <a:off x="2163423" y="3876539"/>
            <a:ext cx="46800" cy="58200"/>
          </a:xfrm>
          <a:prstGeom prst="rect">
            <a:avLst/>
          </a:prstGeom>
          <a:solidFill>
            <a:srgbClr val="185F9E"/>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panose="020F0502020204030204" pitchFamily="34" charset="0"/>
              <a:ea typeface="Calibri"/>
              <a:cs typeface="Calibri" panose="020F0502020204030204" pitchFamily="34" charset="0"/>
              <a:sym typeface="Calibri"/>
            </a:endParaRPr>
          </a:p>
        </p:txBody>
      </p:sp>
      <p:sp>
        <p:nvSpPr>
          <p:cNvPr id="564" name="Google Shape;564;p12"/>
          <p:cNvSpPr/>
          <p:nvPr/>
        </p:nvSpPr>
        <p:spPr>
          <a:xfrm>
            <a:off x="2370504" y="3876540"/>
            <a:ext cx="46800" cy="58200"/>
          </a:xfrm>
          <a:prstGeom prst="rect">
            <a:avLst/>
          </a:prstGeom>
          <a:solidFill>
            <a:srgbClr val="BFBFB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panose="020F0502020204030204" pitchFamily="34" charset="0"/>
              <a:ea typeface="Calibri"/>
              <a:cs typeface="Calibri" panose="020F0502020204030204" pitchFamily="34" charset="0"/>
              <a:sym typeface="Calibri"/>
            </a:endParaRPr>
          </a:p>
        </p:txBody>
      </p:sp>
      <p:sp>
        <p:nvSpPr>
          <p:cNvPr id="565" name="Google Shape;565;p12"/>
          <p:cNvSpPr/>
          <p:nvPr/>
        </p:nvSpPr>
        <p:spPr>
          <a:xfrm>
            <a:off x="1550344" y="3876539"/>
            <a:ext cx="46800" cy="58200"/>
          </a:xfrm>
          <a:prstGeom prst="rect">
            <a:avLst/>
          </a:prstGeom>
          <a:solidFill>
            <a:srgbClr val="BFBFB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panose="020F0502020204030204" pitchFamily="34" charset="0"/>
              <a:ea typeface="Calibri"/>
              <a:cs typeface="Calibri" panose="020F0502020204030204" pitchFamily="34" charset="0"/>
              <a:sym typeface="Calibri"/>
            </a:endParaRPr>
          </a:p>
        </p:txBody>
      </p:sp>
      <p:sp>
        <p:nvSpPr>
          <p:cNvPr id="566" name="Google Shape;566;p12">
            <a:hlinkClick r:id="rId4"/>
          </p:cNvPr>
          <p:cNvSpPr/>
          <p:nvPr/>
        </p:nvSpPr>
        <p:spPr>
          <a:xfrm>
            <a:off x="1681249" y="4813359"/>
            <a:ext cx="687600" cy="5580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panose="020F0502020204030204" pitchFamily="34" charset="0"/>
              <a:ea typeface="Calibri"/>
              <a:cs typeface="Calibri" panose="020F0502020204030204" pitchFamily="34" charset="0"/>
              <a:sym typeface="Calibri"/>
            </a:endParaRPr>
          </a:p>
        </p:txBody>
      </p:sp>
      <p:sp>
        <p:nvSpPr>
          <p:cNvPr id="567" name="Google Shape;567;p12">
            <a:hlinkClick r:id="rId6"/>
          </p:cNvPr>
          <p:cNvSpPr/>
          <p:nvPr/>
        </p:nvSpPr>
        <p:spPr>
          <a:xfrm>
            <a:off x="2549932" y="4848715"/>
            <a:ext cx="496500" cy="4872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panose="020F0502020204030204" pitchFamily="34" charset="0"/>
              <a:ea typeface="Calibri"/>
              <a:cs typeface="Calibri" panose="020F0502020204030204" pitchFamily="34" charset="0"/>
              <a:sym typeface="Calibri"/>
            </a:endParaRPr>
          </a:p>
        </p:txBody>
      </p:sp>
      <p:sp>
        <p:nvSpPr>
          <p:cNvPr id="568" name="Google Shape;568;p12">
            <a:hlinkClick r:id="rId8"/>
          </p:cNvPr>
          <p:cNvSpPr/>
          <p:nvPr/>
        </p:nvSpPr>
        <p:spPr>
          <a:xfrm>
            <a:off x="3011035" y="4778004"/>
            <a:ext cx="1114500" cy="6540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panose="020F0502020204030204" pitchFamily="34" charset="0"/>
              <a:ea typeface="Calibri"/>
              <a:cs typeface="Calibri" panose="020F0502020204030204" pitchFamily="34" charset="0"/>
              <a:sym typeface="Calibri"/>
            </a:endParaRPr>
          </a:p>
        </p:txBody>
      </p:sp>
      <p:sp>
        <p:nvSpPr>
          <p:cNvPr id="569" name="Google Shape;569;p12">
            <a:hlinkClick r:id="rId10"/>
          </p:cNvPr>
          <p:cNvSpPr/>
          <p:nvPr/>
        </p:nvSpPr>
        <p:spPr>
          <a:xfrm>
            <a:off x="4135028" y="4848715"/>
            <a:ext cx="533400" cy="487200"/>
          </a:xfrm>
          <a:prstGeom prst="rect">
            <a:avLst/>
          </a:prstGeom>
          <a:blipFill rotWithShape="1">
            <a:blip r:embed="rId11">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panose="020F0502020204030204" pitchFamily="34" charset="0"/>
              <a:ea typeface="Calibri"/>
              <a:cs typeface="Calibri" panose="020F0502020204030204" pitchFamily="34" charset="0"/>
              <a:sym typeface="Calibri"/>
            </a:endParaRPr>
          </a:p>
        </p:txBody>
      </p:sp>
      <p:sp>
        <p:nvSpPr>
          <p:cNvPr id="570" name="Google Shape;570;p12"/>
          <p:cNvSpPr txBox="1"/>
          <p:nvPr/>
        </p:nvSpPr>
        <p:spPr>
          <a:xfrm>
            <a:off x="2248321" y="4285415"/>
            <a:ext cx="2781000" cy="292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0" i="0" u="sng" strike="noStrike" cap="none">
                <a:solidFill>
                  <a:srgbClr val="002060"/>
                </a:solidFill>
                <a:latin typeface="Calibri" panose="020F0502020204030204" pitchFamily="34" charset="0"/>
                <a:ea typeface="Lato"/>
                <a:cs typeface="Calibri" panose="020F0502020204030204" pitchFamily="34" charset="0"/>
                <a:sym typeface="Lato"/>
                <a:hlinkClick r:id="rId12">
                  <a:extLst>
                    <a:ext uri="{A12FA001-AC4F-418D-AE19-62706E023703}">
                      <ahyp:hlinkClr xmlns:ahyp="http://schemas.microsoft.com/office/drawing/2018/hyperlinkcolor" val="tx"/>
                    </a:ext>
                  </a:extLst>
                </a:hlinkClick>
              </a:rPr>
              <a:t>http://tnetsglobal.com/</a:t>
            </a:r>
            <a:endParaRPr sz="1300" b="0" i="0" u="none" strike="noStrike" cap="none">
              <a:solidFill>
                <a:srgbClr val="002060"/>
              </a:solidFill>
              <a:latin typeface="Calibri" panose="020F0502020204030204" pitchFamily="34" charset="0"/>
              <a:ea typeface="Lato"/>
              <a:cs typeface="Calibri" panose="020F0502020204030204" pitchFamily="34" charset="0"/>
              <a:sym typeface="Lato"/>
            </a:endParaRPr>
          </a:p>
        </p:txBody>
      </p:sp>
      <p:sp>
        <p:nvSpPr>
          <p:cNvPr id="571" name="Google Shape;571;p12"/>
          <p:cNvSpPr/>
          <p:nvPr/>
        </p:nvSpPr>
        <p:spPr>
          <a:xfrm>
            <a:off x="5674228" y="2572224"/>
            <a:ext cx="6410400" cy="1631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0"/>
              <a:buFont typeface="Arial"/>
              <a:buNone/>
            </a:pPr>
            <a:r>
              <a:rPr lang="en-US" sz="10000" b="0" i="0" u="none" strike="noStrike" cap="none">
                <a:solidFill>
                  <a:srgbClr val="1E4E79"/>
                </a:solidFill>
                <a:latin typeface="Calibri" panose="020F0502020204030204" pitchFamily="34" charset="0"/>
                <a:ea typeface="Open Sans"/>
                <a:cs typeface="Calibri" panose="020F0502020204030204" pitchFamily="34" charset="0"/>
                <a:sym typeface="Open Sans"/>
              </a:rPr>
              <a:t>Thank You</a:t>
            </a:r>
            <a:endParaRPr sz="10000" b="0" i="0" u="none" strike="noStrike" cap="none">
              <a:solidFill>
                <a:srgbClr val="1E4E79"/>
              </a:solidFill>
              <a:latin typeface="Calibri" panose="020F0502020204030204" pitchFamily="34" charset="0"/>
              <a:ea typeface="Open Sans"/>
              <a:cs typeface="Calibri" panose="020F0502020204030204" pitchFamily="34" charset="0"/>
              <a:sym typeface="Open Sans"/>
            </a:endParaRPr>
          </a:p>
        </p:txBody>
      </p:sp>
      <p:sp>
        <p:nvSpPr>
          <p:cNvPr id="27" name="Google Shape;88;p1">
            <a:extLst>
              <a:ext uri="{FF2B5EF4-FFF2-40B4-BE49-F238E27FC236}">
                <a16:creationId xmlns:a16="http://schemas.microsoft.com/office/drawing/2014/main" id="{8B74257E-B08D-4498-B67D-189BF8337B31}"/>
              </a:ext>
            </a:extLst>
          </p:cNvPr>
          <p:cNvSpPr/>
          <p:nvPr/>
        </p:nvSpPr>
        <p:spPr>
          <a:xfrm>
            <a:off x="-11339" y="0"/>
            <a:ext cx="81103" cy="6858000"/>
          </a:xfrm>
          <a:prstGeom prst="rect">
            <a:avLst/>
          </a:prstGeom>
          <a:solidFill>
            <a:srgbClr val="01091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28" name="Google Shape;89;p1">
            <a:extLst>
              <a:ext uri="{FF2B5EF4-FFF2-40B4-BE49-F238E27FC236}">
                <a16:creationId xmlns:a16="http://schemas.microsoft.com/office/drawing/2014/main" id="{BB5511CD-C744-4421-85EC-478BC759D96A}"/>
              </a:ext>
            </a:extLst>
          </p:cNvPr>
          <p:cNvSpPr/>
          <p:nvPr/>
        </p:nvSpPr>
        <p:spPr>
          <a:xfrm>
            <a:off x="52342" y="0"/>
            <a:ext cx="106309" cy="6858000"/>
          </a:xfrm>
          <a:prstGeom prst="rect">
            <a:avLst/>
          </a:prstGeom>
          <a:solidFill>
            <a:srgbClr val="13294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29" name="Google Shape;90;p1">
            <a:extLst>
              <a:ext uri="{FF2B5EF4-FFF2-40B4-BE49-F238E27FC236}">
                <a16:creationId xmlns:a16="http://schemas.microsoft.com/office/drawing/2014/main" id="{30F8DE8D-AF66-4E61-B033-0CFA64482949}"/>
              </a:ext>
            </a:extLst>
          </p:cNvPr>
          <p:cNvSpPr/>
          <p:nvPr/>
        </p:nvSpPr>
        <p:spPr>
          <a:xfrm>
            <a:off x="147597" y="0"/>
            <a:ext cx="149469" cy="6858000"/>
          </a:xfrm>
          <a:prstGeom prst="rect">
            <a:avLst/>
          </a:prstGeom>
          <a:solidFill>
            <a:srgbClr val="0645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30" name="Google Shape;91;p1">
            <a:extLst>
              <a:ext uri="{FF2B5EF4-FFF2-40B4-BE49-F238E27FC236}">
                <a16:creationId xmlns:a16="http://schemas.microsoft.com/office/drawing/2014/main" id="{B8D1F991-65D7-476C-8F0A-76B0987EF955}"/>
              </a:ext>
            </a:extLst>
          </p:cNvPr>
          <p:cNvSpPr/>
          <p:nvPr/>
        </p:nvSpPr>
        <p:spPr>
          <a:xfrm>
            <a:off x="300164" y="0"/>
            <a:ext cx="149469" cy="6858000"/>
          </a:xfrm>
          <a:prstGeom prst="rect">
            <a:avLst/>
          </a:prstGeom>
          <a:solidFill>
            <a:srgbClr val="185F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31" name="Google Shape;92;p1">
            <a:extLst>
              <a:ext uri="{FF2B5EF4-FFF2-40B4-BE49-F238E27FC236}">
                <a16:creationId xmlns:a16="http://schemas.microsoft.com/office/drawing/2014/main" id="{94E94972-DBD2-4A44-88E4-03CEECB32121}"/>
              </a:ext>
            </a:extLst>
          </p:cNvPr>
          <p:cNvSpPr/>
          <p:nvPr/>
        </p:nvSpPr>
        <p:spPr>
          <a:xfrm>
            <a:off x="442071" y="0"/>
            <a:ext cx="147759" cy="6858000"/>
          </a:xfrm>
          <a:prstGeom prst="rect">
            <a:avLst/>
          </a:prstGeom>
          <a:solidFill>
            <a:srgbClr val="BEE4F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1199</TotalTime>
  <Words>405</Words>
  <Application>Microsoft Macintosh PowerPoint</Application>
  <PresentationFormat>Widescreen</PresentationFormat>
  <Paragraphs>68</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Calibri</vt:lpstr>
      <vt:lpstr>Arial</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Mohamed Yassir</dc:creator>
  <cp:lastModifiedBy>neil johnson</cp:lastModifiedBy>
  <cp:revision>28</cp:revision>
  <dcterms:created xsi:type="dcterms:W3CDTF">2021-03-08T07:45:38Z</dcterms:created>
  <dcterms:modified xsi:type="dcterms:W3CDTF">2021-10-15T06:29:30Z</dcterms:modified>
</cp:coreProperties>
</file>